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Now" charset="1" panose="00000500000000000000"/>
      <p:regular r:id="rId14"/>
    </p:embeddedFont>
    <p:embeddedFont>
      <p:font typeface="Now Bold" charset="1" panose="00000800000000000000"/>
      <p:regular r:id="rId15"/>
    </p:embeddedFont>
    <p:embeddedFont>
      <p:font typeface="Now Thin" charset="1" panose="00000300000000000000"/>
      <p:regular r:id="rId16"/>
    </p:embeddedFont>
    <p:embeddedFont>
      <p:font typeface="Now Light" charset="1" panose="00000400000000000000"/>
      <p:regular r:id="rId17"/>
    </p:embeddedFont>
    <p:embeddedFont>
      <p:font typeface="Now Medium" charset="1" panose="00000600000000000000"/>
      <p:regular r:id="rId18"/>
    </p:embeddedFont>
    <p:embeddedFont>
      <p:font typeface="Now Heavy" charset="1" panose="00000A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jpeg>
</file>

<file path=ppt/media/image33.png>
</file>

<file path=ppt/media/image34.png>
</file>

<file path=ppt/media/image35.jpeg>
</file>

<file path=ppt/media/image36.png>
</file>

<file path=ppt/media/image37.sv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2.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25.pn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33.png" Type="http://schemas.openxmlformats.org/officeDocument/2006/relationships/image"/><Relationship Id="rId7" Target="../media/image25.png" Type="http://schemas.openxmlformats.org/officeDocument/2006/relationships/image"/><Relationship Id="rId8" Target="../media/image34.png" Type="http://schemas.openxmlformats.org/officeDocument/2006/relationships/image"/><Relationship Id="rId9" Target="../media/image35.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36.png" Type="http://schemas.openxmlformats.org/officeDocument/2006/relationships/image"/><Relationship Id="rId9" Target="../media/image37.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10.jpe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4.png" Type="http://schemas.openxmlformats.org/officeDocument/2006/relationships/image"/><Relationship Id="rId2" Target="../media/image1.jpeg" Type="http://schemas.openxmlformats.org/officeDocument/2006/relationships/image"/><Relationship Id="rId3" Target="../media/image19.png" Type="http://schemas.openxmlformats.org/officeDocument/2006/relationships/image"/><Relationship Id="rId4" Target="../media/image20.jpeg" Type="http://schemas.openxmlformats.org/officeDocument/2006/relationships/image"/><Relationship Id="rId5" Target="../media/image21.jpe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22.png" Type="http://schemas.openxmlformats.org/officeDocument/2006/relationships/image"/><Relationship Id="rId9" Target="../media/image2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 Id="rId5" Target="../media/image27.svg" Type="http://schemas.openxmlformats.org/officeDocument/2006/relationships/image"/><Relationship Id="rId6" Target="../media/image28.png" Type="http://schemas.openxmlformats.org/officeDocument/2006/relationships/image"/><Relationship Id="rId7" Target="../media/image29.svg" Type="http://schemas.openxmlformats.org/officeDocument/2006/relationships/image"/><Relationship Id="rId8" Target="../media/image30.png" Type="http://schemas.openxmlformats.org/officeDocument/2006/relationships/image"/><Relationship Id="rId9" Target="../media/image31.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1748409">
            <a:off x="-1871927" y="7973496"/>
            <a:ext cx="6755091" cy="6130246"/>
          </a:xfrm>
          <a:custGeom>
            <a:avLst/>
            <a:gdLst/>
            <a:ahLst/>
            <a:cxnLst/>
            <a:rect r="r" b="b" t="t" l="l"/>
            <a:pathLst>
              <a:path h="6130246" w="6755091">
                <a:moveTo>
                  <a:pt x="0" y="0"/>
                </a:moveTo>
                <a:lnTo>
                  <a:pt x="6755092" y="0"/>
                </a:lnTo>
                <a:lnTo>
                  <a:pt x="6755092" y="6130246"/>
                </a:lnTo>
                <a:lnTo>
                  <a:pt x="0" y="6130246"/>
                </a:lnTo>
                <a:lnTo>
                  <a:pt x="0" y="0"/>
                </a:lnTo>
                <a:close/>
              </a:path>
            </a:pathLst>
          </a:custGeom>
          <a:blipFill>
            <a:blip r:embed="rId3"/>
            <a:stretch>
              <a:fillRect l="0" t="0" r="0" b="0"/>
            </a:stretch>
          </a:blipFill>
        </p:spPr>
      </p:sp>
      <p:sp>
        <p:nvSpPr>
          <p:cNvPr name="Freeform 4" id="4"/>
          <p:cNvSpPr/>
          <p:nvPr/>
        </p:nvSpPr>
        <p:spPr>
          <a:xfrm flipH="false" flipV="false" rot="2223819">
            <a:off x="10214960" y="-5715833"/>
            <a:ext cx="12596877" cy="11431666"/>
          </a:xfrm>
          <a:custGeom>
            <a:avLst/>
            <a:gdLst/>
            <a:ahLst/>
            <a:cxnLst/>
            <a:rect r="r" b="b" t="t" l="l"/>
            <a:pathLst>
              <a:path h="11431666" w="12596877">
                <a:moveTo>
                  <a:pt x="0" y="0"/>
                </a:moveTo>
                <a:lnTo>
                  <a:pt x="12596877" y="0"/>
                </a:lnTo>
                <a:lnTo>
                  <a:pt x="12596877" y="11431666"/>
                </a:lnTo>
                <a:lnTo>
                  <a:pt x="0" y="11431666"/>
                </a:lnTo>
                <a:lnTo>
                  <a:pt x="0" y="0"/>
                </a:lnTo>
                <a:close/>
              </a:path>
            </a:pathLst>
          </a:custGeom>
          <a:blipFill>
            <a:blip r:embed="rId3"/>
            <a:stretch>
              <a:fillRect l="0" t="0" r="0" b="0"/>
            </a:stretch>
          </a:blipFill>
        </p:spPr>
      </p:sp>
      <p:sp>
        <p:nvSpPr>
          <p:cNvPr name="TextBox 5" id="5"/>
          <p:cNvSpPr txBox="true"/>
          <p:nvPr/>
        </p:nvSpPr>
        <p:spPr>
          <a:xfrm rot="0">
            <a:off x="1674634" y="4521734"/>
            <a:ext cx="8547187" cy="2245141"/>
          </a:xfrm>
          <a:prstGeom prst="rect">
            <a:avLst/>
          </a:prstGeom>
        </p:spPr>
        <p:txBody>
          <a:bodyPr anchor="t" rtlCol="false" tIns="0" lIns="0" bIns="0" rIns="0">
            <a:spAutoFit/>
          </a:bodyPr>
          <a:lstStyle/>
          <a:p>
            <a:pPr>
              <a:lnSpc>
                <a:spcPts val="18231"/>
              </a:lnSpc>
            </a:pPr>
            <a:r>
              <a:rPr lang="en-US" sz="13307">
                <a:solidFill>
                  <a:srgbClr val="B100E8"/>
                </a:solidFill>
                <a:latin typeface="Now Bold"/>
              </a:rPr>
              <a:t>PROJECT</a:t>
            </a:r>
          </a:p>
        </p:txBody>
      </p:sp>
      <p:sp>
        <p:nvSpPr>
          <p:cNvPr name="Freeform 6" id="6"/>
          <p:cNvSpPr/>
          <p:nvPr/>
        </p:nvSpPr>
        <p:spPr>
          <a:xfrm flipH="false" flipV="false" rot="0">
            <a:off x="-1028700" y="-143539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alphaModFix amt="67000"/>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8194833">
            <a:off x="14482979" y="8370874"/>
            <a:ext cx="5020066" cy="5020066"/>
          </a:xfrm>
          <a:custGeom>
            <a:avLst/>
            <a:gdLst/>
            <a:ahLst/>
            <a:cxnLst/>
            <a:rect r="r" b="b" t="t" l="l"/>
            <a:pathLst>
              <a:path h="5020066" w="5020066">
                <a:moveTo>
                  <a:pt x="0" y="0"/>
                </a:moveTo>
                <a:lnTo>
                  <a:pt x="5020067" y="0"/>
                </a:lnTo>
                <a:lnTo>
                  <a:pt x="5020067" y="5020066"/>
                </a:lnTo>
                <a:lnTo>
                  <a:pt x="0" y="5020066"/>
                </a:lnTo>
                <a:lnTo>
                  <a:pt x="0" y="0"/>
                </a:lnTo>
                <a:close/>
              </a:path>
            </a:pathLst>
          </a:custGeom>
          <a:blipFill>
            <a:blip r:embed="rId4">
              <a:alphaModFix amt="67000"/>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674634" y="3441538"/>
            <a:ext cx="8547187" cy="1310807"/>
          </a:xfrm>
          <a:prstGeom prst="rect">
            <a:avLst/>
          </a:prstGeom>
        </p:spPr>
        <p:txBody>
          <a:bodyPr anchor="t" rtlCol="false" tIns="0" lIns="0" bIns="0" rIns="0">
            <a:spAutoFit/>
          </a:bodyPr>
          <a:lstStyle/>
          <a:p>
            <a:pPr>
              <a:lnSpc>
                <a:spcPts val="10645"/>
              </a:lnSpc>
            </a:pPr>
            <a:r>
              <a:rPr lang="en-US" sz="7658">
                <a:solidFill>
                  <a:srgbClr val="048AFF"/>
                </a:solidFill>
                <a:latin typeface="Now Bold"/>
              </a:rPr>
              <a:t>MAJOR</a:t>
            </a:r>
          </a:p>
        </p:txBody>
      </p:sp>
      <p:sp>
        <p:nvSpPr>
          <p:cNvPr name="Freeform 9" id="9"/>
          <p:cNvSpPr/>
          <p:nvPr/>
        </p:nvSpPr>
        <p:spPr>
          <a:xfrm flipH="false" flipV="false" rot="0">
            <a:off x="1674634" y="1969764"/>
            <a:ext cx="1173233" cy="1164700"/>
          </a:xfrm>
          <a:custGeom>
            <a:avLst/>
            <a:gdLst/>
            <a:ahLst/>
            <a:cxnLst/>
            <a:rect r="r" b="b" t="t" l="l"/>
            <a:pathLst>
              <a:path h="1164700" w="1173233">
                <a:moveTo>
                  <a:pt x="0" y="0"/>
                </a:moveTo>
                <a:lnTo>
                  <a:pt x="1173233" y="0"/>
                </a:lnTo>
                <a:lnTo>
                  <a:pt x="1173233" y="1164701"/>
                </a:lnTo>
                <a:lnTo>
                  <a:pt x="0" y="116470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4455909" y="7237285"/>
            <a:ext cx="9755698" cy="665099"/>
          </a:xfrm>
          <a:prstGeom prst="rect">
            <a:avLst/>
          </a:prstGeom>
        </p:spPr>
        <p:txBody>
          <a:bodyPr anchor="t" rtlCol="false" tIns="0" lIns="0" bIns="0" rIns="0">
            <a:spAutoFit/>
          </a:bodyPr>
          <a:lstStyle/>
          <a:p>
            <a:pPr>
              <a:lnSpc>
                <a:spcPts val="5548"/>
              </a:lnSpc>
            </a:pPr>
            <a:r>
              <a:rPr lang="en-US" sz="3800">
                <a:solidFill>
                  <a:srgbClr val="FFFFFF"/>
                </a:solidFill>
                <a:latin typeface="DM Sans"/>
              </a:rPr>
              <a:t>R180996 - JHANSYSREENIVAS MANCHURI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38888" r="0" b="-38888"/>
            </a:stretch>
          </a:blipFill>
        </p:spPr>
      </p:sp>
      <p:sp>
        <p:nvSpPr>
          <p:cNvPr name="Freeform 3" id="3"/>
          <p:cNvSpPr/>
          <p:nvPr/>
        </p:nvSpPr>
        <p:spPr>
          <a:xfrm flipH="false" flipV="false" rot="0">
            <a:off x="0" y="-478469"/>
            <a:ext cx="18288000" cy="4760696"/>
          </a:xfrm>
          <a:custGeom>
            <a:avLst/>
            <a:gdLst/>
            <a:ahLst/>
            <a:cxnLst/>
            <a:rect r="r" b="b" t="t" l="l"/>
            <a:pathLst>
              <a:path h="4760696" w="18288000">
                <a:moveTo>
                  <a:pt x="0" y="0"/>
                </a:moveTo>
                <a:lnTo>
                  <a:pt x="18288000" y="0"/>
                </a:lnTo>
                <a:lnTo>
                  <a:pt x="18288000" y="4760696"/>
                </a:lnTo>
                <a:lnTo>
                  <a:pt x="0" y="4760696"/>
                </a:lnTo>
                <a:lnTo>
                  <a:pt x="0" y="0"/>
                </a:lnTo>
                <a:close/>
              </a:path>
            </a:pathLst>
          </a:custGeom>
          <a:blipFill>
            <a:blip r:embed="rId3"/>
            <a:stretch>
              <a:fillRect l="0" t="-77968" r="0" b="-77968"/>
            </a:stretch>
          </a:blipFill>
        </p:spPr>
      </p:sp>
      <p:grpSp>
        <p:nvGrpSpPr>
          <p:cNvPr name="Group 4" id="4"/>
          <p:cNvGrpSpPr/>
          <p:nvPr/>
        </p:nvGrpSpPr>
        <p:grpSpPr>
          <a:xfrm rot="0">
            <a:off x="4165301" y="3026312"/>
            <a:ext cx="9957398" cy="2442304"/>
            <a:chOff x="0" y="0"/>
            <a:chExt cx="2622525" cy="643241"/>
          </a:xfrm>
        </p:grpSpPr>
        <p:sp>
          <p:nvSpPr>
            <p:cNvPr name="Freeform 5" id="5"/>
            <p:cNvSpPr/>
            <p:nvPr/>
          </p:nvSpPr>
          <p:spPr>
            <a:xfrm flipH="false" flipV="false" rot="0">
              <a:off x="0" y="0"/>
              <a:ext cx="2622525" cy="643241"/>
            </a:xfrm>
            <a:custGeom>
              <a:avLst/>
              <a:gdLst/>
              <a:ahLst/>
              <a:cxnLst/>
              <a:rect r="r" b="b" t="t" l="l"/>
              <a:pathLst>
                <a:path h="643241" w="2622525">
                  <a:moveTo>
                    <a:pt x="10885" y="0"/>
                  </a:moveTo>
                  <a:lnTo>
                    <a:pt x="2611640" y="0"/>
                  </a:lnTo>
                  <a:cubicBezTo>
                    <a:pt x="2614526" y="0"/>
                    <a:pt x="2617295" y="1147"/>
                    <a:pt x="2619336" y="3188"/>
                  </a:cubicBezTo>
                  <a:cubicBezTo>
                    <a:pt x="2621378" y="5230"/>
                    <a:pt x="2622525" y="7998"/>
                    <a:pt x="2622525" y="10885"/>
                  </a:cubicBezTo>
                  <a:lnTo>
                    <a:pt x="2622525" y="632356"/>
                  </a:lnTo>
                  <a:cubicBezTo>
                    <a:pt x="2622525" y="635243"/>
                    <a:pt x="2621378" y="638011"/>
                    <a:pt x="2619336" y="640053"/>
                  </a:cubicBezTo>
                  <a:cubicBezTo>
                    <a:pt x="2617295" y="642094"/>
                    <a:pt x="2614526" y="643241"/>
                    <a:pt x="2611640" y="643241"/>
                  </a:cubicBezTo>
                  <a:lnTo>
                    <a:pt x="10885" y="643241"/>
                  </a:lnTo>
                  <a:cubicBezTo>
                    <a:pt x="7998" y="643241"/>
                    <a:pt x="5230" y="642094"/>
                    <a:pt x="3188" y="640053"/>
                  </a:cubicBezTo>
                  <a:cubicBezTo>
                    <a:pt x="1147" y="638011"/>
                    <a:pt x="0" y="635243"/>
                    <a:pt x="0" y="632356"/>
                  </a:cubicBezTo>
                  <a:lnTo>
                    <a:pt x="0" y="10885"/>
                  </a:lnTo>
                  <a:cubicBezTo>
                    <a:pt x="0" y="7998"/>
                    <a:pt x="1147" y="5230"/>
                    <a:pt x="3188" y="3188"/>
                  </a:cubicBezTo>
                  <a:cubicBezTo>
                    <a:pt x="5230" y="1147"/>
                    <a:pt x="7998" y="0"/>
                    <a:pt x="10885" y="0"/>
                  </a:cubicBezTo>
                  <a:close/>
                </a:path>
              </a:pathLst>
            </a:custGeom>
            <a:gradFill rotWithShape="true">
              <a:gsLst>
                <a:gs pos="0">
                  <a:srgbClr val="048AFF">
                    <a:alpha val="63000"/>
                  </a:srgbClr>
                </a:gs>
                <a:gs pos="100000">
                  <a:srgbClr val="B100E8">
                    <a:alpha val="63000"/>
                  </a:srgbClr>
                </a:gs>
              </a:gsLst>
              <a:path path="circle">
                <a:fillToRect l="0" r="100000" t="0" b="100000"/>
              </a:path>
              <a:tileRect r="0" l="-100000" b="0" t="-100000"/>
            </a:gradFill>
            <a:ln cap="sq">
              <a:noFill/>
              <a:prstDash val="solid"/>
              <a:miter/>
            </a:ln>
          </p:spPr>
        </p:sp>
        <p:sp>
          <p:nvSpPr>
            <p:cNvPr name="TextBox 6" id="6"/>
            <p:cNvSpPr txBox="true"/>
            <p:nvPr/>
          </p:nvSpPr>
          <p:spPr>
            <a:xfrm>
              <a:off x="0" y="-9525"/>
              <a:ext cx="2622525" cy="652766"/>
            </a:xfrm>
            <a:prstGeom prst="rect">
              <a:avLst/>
            </a:prstGeom>
          </p:spPr>
          <p:txBody>
            <a:bodyPr anchor="ctr" rtlCol="false" tIns="50800" lIns="50800" bIns="50800" rIns="50800"/>
            <a:lstStyle/>
            <a:p>
              <a:pPr algn="ctr" marL="0" indent="0" lvl="0">
                <a:lnSpc>
                  <a:spcPts val="3131"/>
                </a:lnSpc>
                <a:spcBef>
                  <a:spcPct val="0"/>
                </a:spcBef>
              </a:pPr>
            </a:p>
          </p:txBody>
        </p:sp>
      </p:grpSp>
      <p:sp>
        <p:nvSpPr>
          <p:cNvPr name="TextBox 7" id="7"/>
          <p:cNvSpPr txBox="true"/>
          <p:nvPr/>
        </p:nvSpPr>
        <p:spPr>
          <a:xfrm rot="0">
            <a:off x="4761453" y="3498920"/>
            <a:ext cx="8765094" cy="1425251"/>
          </a:xfrm>
          <a:prstGeom prst="rect">
            <a:avLst/>
          </a:prstGeom>
        </p:spPr>
        <p:txBody>
          <a:bodyPr anchor="t" rtlCol="false" tIns="0" lIns="0" bIns="0" rIns="0">
            <a:spAutoFit/>
          </a:bodyPr>
          <a:lstStyle/>
          <a:p>
            <a:pPr algn="ctr" marL="0" indent="0" lvl="0">
              <a:lnSpc>
                <a:spcPts val="11561"/>
              </a:lnSpc>
              <a:spcBef>
                <a:spcPct val="0"/>
              </a:spcBef>
            </a:pPr>
            <a:r>
              <a:rPr lang="en-US" sz="8317">
                <a:solidFill>
                  <a:srgbClr val="FFFFFF"/>
                </a:solidFill>
                <a:latin typeface="Now Bold"/>
              </a:rPr>
              <a:t>Results</a:t>
            </a:r>
          </a:p>
        </p:txBody>
      </p:sp>
      <p:sp>
        <p:nvSpPr>
          <p:cNvPr name="TextBox 8" id="8"/>
          <p:cNvSpPr txBox="true"/>
          <p:nvPr/>
        </p:nvSpPr>
        <p:spPr>
          <a:xfrm rot="0">
            <a:off x="1002846" y="7001839"/>
            <a:ext cx="7517213" cy="1304052"/>
          </a:xfrm>
          <a:prstGeom prst="rect">
            <a:avLst/>
          </a:prstGeom>
        </p:spPr>
        <p:txBody>
          <a:bodyPr anchor="t" rtlCol="false" tIns="0" lIns="0" bIns="0" rIns="0">
            <a:spAutoFit/>
          </a:bodyPr>
          <a:lstStyle/>
          <a:p>
            <a:pPr marL="427155" indent="-213577" lvl="1">
              <a:lnSpc>
                <a:spcPts val="3581"/>
              </a:lnSpc>
              <a:buFont typeface="Arial"/>
              <a:buChar char="•"/>
            </a:pPr>
            <a:r>
              <a:rPr lang="en-US" sz="1978">
                <a:solidFill>
                  <a:srgbClr val="FFFFFF"/>
                </a:solidFill>
                <a:latin typeface="DM Sans"/>
              </a:rPr>
              <a:t>Highlight the accuracy during training and testing phases.</a:t>
            </a:r>
          </a:p>
          <a:p>
            <a:pPr marL="427155" indent="-213577" lvl="1">
              <a:lnSpc>
                <a:spcPts val="3581"/>
              </a:lnSpc>
              <a:buFont typeface="Arial"/>
              <a:buChar char="•"/>
            </a:pPr>
            <a:r>
              <a:rPr lang="en-US" sz="1978">
                <a:solidFill>
                  <a:srgbClr val="FFFFFF"/>
                </a:solidFill>
                <a:latin typeface="DM Sans"/>
              </a:rPr>
              <a:t>Showcase improvements and the model's ability to generalize.</a:t>
            </a:r>
          </a:p>
        </p:txBody>
      </p:sp>
      <p:sp>
        <p:nvSpPr>
          <p:cNvPr name="TextBox 9" id="9"/>
          <p:cNvSpPr txBox="true"/>
          <p:nvPr/>
        </p:nvSpPr>
        <p:spPr>
          <a:xfrm rot="0">
            <a:off x="1209880" y="5899195"/>
            <a:ext cx="4616382" cy="444509"/>
          </a:xfrm>
          <a:prstGeom prst="rect">
            <a:avLst/>
          </a:prstGeom>
        </p:spPr>
        <p:txBody>
          <a:bodyPr anchor="t" rtlCol="false" tIns="0" lIns="0" bIns="0" rIns="0">
            <a:spAutoFit/>
          </a:bodyPr>
          <a:lstStyle/>
          <a:p>
            <a:pPr>
              <a:lnSpc>
                <a:spcPts val="3629"/>
              </a:lnSpc>
            </a:pPr>
            <a:r>
              <a:rPr lang="en-US" sz="2611">
                <a:solidFill>
                  <a:srgbClr val="B100E8"/>
                </a:solidFill>
                <a:latin typeface="Now Bold"/>
              </a:rPr>
              <a:t>Accuracy Achieved</a:t>
            </a:r>
          </a:p>
        </p:txBody>
      </p:sp>
      <p:sp>
        <p:nvSpPr>
          <p:cNvPr name="TextBox 10" id="10"/>
          <p:cNvSpPr txBox="true"/>
          <p:nvPr/>
        </p:nvSpPr>
        <p:spPr>
          <a:xfrm rot="0">
            <a:off x="9767940" y="6950240"/>
            <a:ext cx="7517213" cy="1355651"/>
          </a:xfrm>
          <a:prstGeom prst="rect">
            <a:avLst/>
          </a:prstGeom>
        </p:spPr>
        <p:txBody>
          <a:bodyPr anchor="t" rtlCol="false" tIns="0" lIns="0" bIns="0" rIns="0">
            <a:spAutoFit/>
          </a:bodyPr>
          <a:lstStyle/>
          <a:p>
            <a:pPr marL="427155" indent="-213577" lvl="1">
              <a:lnSpc>
                <a:spcPts val="3699"/>
              </a:lnSpc>
              <a:buFont typeface="Arial"/>
              <a:buChar char="•"/>
            </a:pPr>
            <a:r>
              <a:rPr lang="en-US" sz="1978">
                <a:solidFill>
                  <a:srgbClr val="FFFFFF"/>
                </a:solidFill>
                <a:latin typeface="DM Sans"/>
              </a:rPr>
              <a:t>Summarize the model's performance in real-time scenarios.</a:t>
            </a:r>
          </a:p>
          <a:p>
            <a:pPr marL="427155" indent="-213577" lvl="1">
              <a:lnSpc>
                <a:spcPts val="3699"/>
              </a:lnSpc>
              <a:buFont typeface="Arial"/>
              <a:buChar char="•"/>
            </a:pPr>
            <a:r>
              <a:rPr lang="en-US" sz="1978">
                <a:solidFill>
                  <a:srgbClr val="FFFFFF"/>
                </a:solidFill>
                <a:latin typeface="DM Sans"/>
              </a:rPr>
              <a:t>Briefly discuss any observed efficiencies or areas for future improvement.</a:t>
            </a:r>
          </a:p>
        </p:txBody>
      </p:sp>
      <p:sp>
        <p:nvSpPr>
          <p:cNvPr name="TextBox 11" id="11"/>
          <p:cNvSpPr txBox="true"/>
          <p:nvPr/>
        </p:nvSpPr>
        <p:spPr>
          <a:xfrm rot="0">
            <a:off x="9742087" y="5899195"/>
            <a:ext cx="5100553" cy="444509"/>
          </a:xfrm>
          <a:prstGeom prst="rect">
            <a:avLst/>
          </a:prstGeom>
        </p:spPr>
        <p:txBody>
          <a:bodyPr anchor="t" rtlCol="false" tIns="0" lIns="0" bIns="0" rIns="0">
            <a:spAutoFit/>
          </a:bodyPr>
          <a:lstStyle/>
          <a:p>
            <a:pPr>
              <a:lnSpc>
                <a:spcPts val="3629"/>
              </a:lnSpc>
            </a:pPr>
            <a:r>
              <a:rPr lang="en-US" sz="2611">
                <a:solidFill>
                  <a:srgbClr val="B100E8"/>
                </a:solidFill>
                <a:latin typeface="Now Bold"/>
              </a:rPr>
              <a:t>Real-world Performance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38888" r="0" b="-38888"/>
            </a:stretch>
          </a:blipFill>
        </p:spPr>
      </p:sp>
      <p:sp>
        <p:nvSpPr>
          <p:cNvPr name="Freeform 3" id="3"/>
          <p:cNvSpPr/>
          <p:nvPr/>
        </p:nvSpPr>
        <p:spPr>
          <a:xfrm flipH="false" flipV="false" rot="0">
            <a:off x="15431023" y="7619197"/>
            <a:ext cx="1469330" cy="1421243"/>
          </a:xfrm>
          <a:custGeom>
            <a:avLst/>
            <a:gdLst/>
            <a:ahLst/>
            <a:cxnLst/>
            <a:rect r="r" b="b" t="t" l="l"/>
            <a:pathLst>
              <a:path h="1421243" w="1469330">
                <a:moveTo>
                  <a:pt x="0" y="0"/>
                </a:moveTo>
                <a:lnTo>
                  <a:pt x="1469331" y="0"/>
                </a:lnTo>
                <a:lnTo>
                  <a:pt x="1469331" y="1421243"/>
                </a:lnTo>
                <a:lnTo>
                  <a:pt x="0" y="142124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563917" y="1508197"/>
            <a:ext cx="7160167" cy="975873"/>
          </a:xfrm>
          <a:prstGeom prst="rect">
            <a:avLst/>
          </a:prstGeom>
        </p:spPr>
        <p:txBody>
          <a:bodyPr anchor="t" rtlCol="false" tIns="0" lIns="0" bIns="0" rIns="0">
            <a:spAutoFit/>
          </a:bodyPr>
          <a:lstStyle/>
          <a:p>
            <a:pPr algn="ctr" marL="0" indent="0" lvl="0">
              <a:lnSpc>
                <a:spcPts val="7981"/>
              </a:lnSpc>
              <a:spcBef>
                <a:spcPct val="0"/>
              </a:spcBef>
            </a:pPr>
            <a:r>
              <a:rPr lang="en-US" sz="5741">
                <a:solidFill>
                  <a:srgbClr val="048AFF"/>
                </a:solidFill>
                <a:latin typeface="Now Bold"/>
              </a:rPr>
              <a:t>Our team</a:t>
            </a:r>
          </a:p>
        </p:txBody>
      </p:sp>
      <p:sp>
        <p:nvSpPr>
          <p:cNvPr name="Freeform 5" id="5"/>
          <p:cNvSpPr/>
          <p:nvPr/>
        </p:nvSpPr>
        <p:spPr>
          <a:xfrm flipH="false" flipV="false" rot="0">
            <a:off x="-2368424" y="7867652"/>
            <a:ext cx="5257108" cy="5250537"/>
          </a:xfrm>
          <a:custGeom>
            <a:avLst/>
            <a:gdLst/>
            <a:ahLst/>
            <a:cxnLst/>
            <a:rect r="r" b="b" t="t" l="l"/>
            <a:pathLst>
              <a:path h="5250537" w="5257108">
                <a:moveTo>
                  <a:pt x="0" y="0"/>
                </a:moveTo>
                <a:lnTo>
                  <a:pt x="5257108" y="0"/>
                </a:lnTo>
                <a:lnTo>
                  <a:pt x="5257108" y="5250536"/>
                </a:lnTo>
                <a:lnTo>
                  <a:pt x="0" y="5250536"/>
                </a:lnTo>
                <a:lnTo>
                  <a:pt x="0" y="0"/>
                </a:lnTo>
                <a:close/>
              </a:path>
            </a:pathLst>
          </a:custGeom>
          <a:blipFill>
            <a:blip r:embed="rId5"/>
            <a:stretch>
              <a:fillRect l="0" t="0" r="0" b="0"/>
            </a:stretch>
          </a:blipFill>
        </p:spPr>
      </p:sp>
      <p:sp>
        <p:nvSpPr>
          <p:cNvPr name="Freeform 6" id="6"/>
          <p:cNvSpPr/>
          <p:nvPr/>
        </p:nvSpPr>
        <p:spPr>
          <a:xfrm flipH="false" flipV="false" rot="0">
            <a:off x="15431023" y="-2171348"/>
            <a:ext cx="5257108" cy="5250537"/>
          </a:xfrm>
          <a:custGeom>
            <a:avLst/>
            <a:gdLst/>
            <a:ahLst/>
            <a:cxnLst/>
            <a:rect r="r" b="b" t="t" l="l"/>
            <a:pathLst>
              <a:path h="5250537" w="5257108">
                <a:moveTo>
                  <a:pt x="0" y="0"/>
                </a:moveTo>
                <a:lnTo>
                  <a:pt x="5257108" y="0"/>
                </a:lnTo>
                <a:lnTo>
                  <a:pt x="5257108" y="5250537"/>
                </a:lnTo>
                <a:lnTo>
                  <a:pt x="0" y="5250537"/>
                </a:lnTo>
                <a:lnTo>
                  <a:pt x="0" y="0"/>
                </a:lnTo>
                <a:close/>
              </a:path>
            </a:pathLst>
          </a:custGeom>
          <a:blipFill>
            <a:blip r:embed="rId5"/>
            <a:stretch>
              <a:fillRect l="0" t="0" r="0" b="0"/>
            </a:stretch>
          </a:blipFill>
        </p:spPr>
      </p:sp>
      <p:sp>
        <p:nvSpPr>
          <p:cNvPr name="Freeform 7" id="7"/>
          <p:cNvSpPr/>
          <p:nvPr/>
        </p:nvSpPr>
        <p:spPr>
          <a:xfrm flipH="false" flipV="false" rot="0">
            <a:off x="-1028700" y="-143539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alphaModFix amt="67000"/>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028700" y="933450"/>
            <a:ext cx="16230600" cy="916910"/>
          </a:xfrm>
          <a:prstGeom prst="rect">
            <a:avLst/>
          </a:prstGeom>
        </p:spPr>
        <p:txBody>
          <a:bodyPr anchor="t" rtlCol="false" tIns="0" lIns="0" bIns="0" rIns="0">
            <a:spAutoFit/>
          </a:bodyPr>
          <a:lstStyle/>
          <a:p>
            <a:pPr algn="ctr">
              <a:lnSpc>
                <a:spcPts val="7427"/>
              </a:lnSpc>
            </a:pPr>
            <a:r>
              <a:rPr lang="en-US" sz="5343">
                <a:solidFill>
                  <a:srgbClr val="FFFAEB"/>
                </a:solidFill>
                <a:latin typeface="Now Bold"/>
              </a:rPr>
              <a:t>Future Enhancements</a:t>
            </a:r>
          </a:p>
        </p:txBody>
      </p:sp>
      <p:sp>
        <p:nvSpPr>
          <p:cNvPr name="AutoShape 9" id="9"/>
          <p:cNvSpPr/>
          <p:nvPr/>
        </p:nvSpPr>
        <p:spPr>
          <a:xfrm>
            <a:off x="9211339" y="2867678"/>
            <a:ext cx="0" cy="5538134"/>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5782251" y="3247220"/>
            <a:ext cx="1390737" cy="1390737"/>
          </a:xfrm>
          <a:custGeom>
            <a:avLst/>
            <a:gdLst/>
            <a:ahLst/>
            <a:cxnLst/>
            <a:rect r="r" b="b" t="t" l="l"/>
            <a:pathLst>
              <a:path h="1390737" w="1390737">
                <a:moveTo>
                  <a:pt x="0" y="0"/>
                </a:moveTo>
                <a:lnTo>
                  <a:pt x="1390738" y="0"/>
                </a:lnTo>
                <a:lnTo>
                  <a:pt x="1390738" y="1390738"/>
                </a:lnTo>
                <a:lnTo>
                  <a:pt x="0" y="139073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false" flipV="false" rot="0">
            <a:off x="11254311" y="3234155"/>
            <a:ext cx="1403803" cy="1403803"/>
          </a:xfrm>
          <a:custGeom>
            <a:avLst/>
            <a:gdLst/>
            <a:ahLst/>
            <a:cxnLst/>
            <a:rect r="r" b="b" t="t" l="l"/>
            <a:pathLst>
              <a:path h="1403803" w="1403803">
                <a:moveTo>
                  <a:pt x="0" y="0"/>
                </a:moveTo>
                <a:lnTo>
                  <a:pt x="1403803" y="0"/>
                </a:lnTo>
                <a:lnTo>
                  <a:pt x="1403803" y="1403803"/>
                </a:lnTo>
                <a:lnTo>
                  <a:pt x="0" y="140380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2" id="12"/>
          <p:cNvSpPr txBox="true"/>
          <p:nvPr/>
        </p:nvSpPr>
        <p:spPr>
          <a:xfrm rot="0">
            <a:off x="4944214" y="6008904"/>
            <a:ext cx="3066811" cy="3310900"/>
          </a:xfrm>
          <a:prstGeom prst="rect">
            <a:avLst/>
          </a:prstGeom>
        </p:spPr>
        <p:txBody>
          <a:bodyPr anchor="t" rtlCol="false" tIns="0" lIns="0" bIns="0" rIns="0">
            <a:spAutoFit/>
          </a:bodyPr>
          <a:lstStyle/>
          <a:p>
            <a:pPr algn="ctr">
              <a:lnSpc>
                <a:spcPts val="2694"/>
              </a:lnSpc>
            </a:pPr>
            <a:r>
              <a:rPr lang="en-US" sz="1845">
                <a:solidFill>
                  <a:srgbClr val="FFFFFF"/>
                </a:solidFill>
                <a:latin typeface="DM Sans"/>
              </a:rPr>
              <a:t>Our future focus is directed towards crafting an intuitive mobile app, empowering parents and caregivers with seamless access to real-time insights and alerts from our Kid Proximity Detection system, fostering a safer environment for children.</a:t>
            </a:r>
          </a:p>
        </p:txBody>
      </p:sp>
      <p:sp>
        <p:nvSpPr>
          <p:cNvPr name="TextBox 13" id="13"/>
          <p:cNvSpPr txBox="true"/>
          <p:nvPr/>
        </p:nvSpPr>
        <p:spPr>
          <a:xfrm rot="0">
            <a:off x="3086100" y="5152308"/>
            <a:ext cx="5829218" cy="573081"/>
          </a:xfrm>
          <a:prstGeom prst="rect">
            <a:avLst/>
          </a:prstGeom>
        </p:spPr>
        <p:txBody>
          <a:bodyPr anchor="t" rtlCol="false" tIns="0" lIns="0" bIns="0" rIns="0">
            <a:spAutoFit/>
          </a:bodyPr>
          <a:lstStyle/>
          <a:p>
            <a:pPr algn="ctr">
              <a:lnSpc>
                <a:spcPts val="4718"/>
              </a:lnSpc>
            </a:pPr>
            <a:r>
              <a:rPr lang="en-US" sz="3394">
                <a:solidFill>
                  <a:srgbClr val="B100E8"/>
                </a:solidFill>
                <a:latin typeface="Now Bold"/>
              </a:rPr>
              <a:t>To Develop a Mobile App</a:t>
            </a:r>
          </a:p>
        </p:txBody>
      </p:sp>
      <p:sp>
        <p:nvSpPr>
          <p:cNvPr name="TextBox 14" id="14"/>
          <p:cNvSpPr txBox="true"/>
          <p:nvPr/>
        </p:nvSpPr>
        <p:spPr>
          <a:xfrm rot="0">
            <a:off x="9809474" y="4876083"/>
            <a:ext cx="5333918" cy="1170922"/>
          </a:xfrm>
          <a:prstGeom prst="rect">
            <a:avLst/>
          </a:prstGeom>
        </p:spPr>
        <p:txBody>
          <a:bodyPr anchor="t" rtlCol="false" tIns="0" lIns="0" bIns="0" rIns="0">
            <a:spAutoFit/>
          </a:bodyPr>
          <a:lstStyle/>
          <a:p>
            <a:pPr algn="ctr">
              <a:lnSpc>
                <a:spcPts val="4718"/>
              </a:lnSpc>
            </a:pPr>
            <a:r>
              <a:rPr lang="en-US" sz="3394">
                <a:solidFill>
                  <a:srgbClr val="B100E8"/>
                </a:solidFill>
                <a:latin typeface="Now Bold"/>
              </a:rPr>
              <a:t>Using IOT to apply the model to Webcams</a:t>
            </a:r>
          </a:p>
        </p:txBody>
      </p:sp>
      <p:sp>
        <p:nvSpPr>
          <p:cNvPr name="TextBox 15" id="15"/>
          <p:cNvSpPr txBox="true"/>
          <p:nvPr/>
        </p:nvSpPr>
        <p:spPr>
          <a:xfrm rot="0">
            <a:off x="10563964" y="6193152"/>
            <a:ext cx="3066811" cy="3310900"/>
          </a:xfrm>
          <a:prstGeom prst="rect">
            <a:avLst/>
          </a:prstGeom>
        </p:spPr>
        <p:txBody>
          <a:bodyPr anchor="t" rtlCol="false" tIns="0" lIns="0" bIns="0" rIns="0">
            <a:spAutoFit/>
          </a:bodyPr>
          <a:lstStyle/>
          <a:p>
            <a:pPr algn="ctr">
              <a:lnSpc>
                <a:spcPts val="2694"/>
              </a:lnSpc>
            </a:pPr>
            <a:r>
              <a:rPr lang="en-US" sz="1845">
                <a:solidFill>
                  <a:srgbClr val="FFFFFF"/>
                </a:solidFill>
                <a:latin typeface="DM Sans"/>
              </a:rPr>
              <a:t>In the future, we plan to use IoT technology to connect our Kid Proximity Detection system, making it smarter and more connected. This will give parents and caregivers timely alerts and insights, creating a safer and more interconnected system for child safety.</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38888" r="0" b="-38888"/>
            </a:stretch>
          </a:blipFill>
        </p:spPr>
      </p:sp>
      <p:sp>
        <p:nvSpPr>
          <p:cNvPr name="Freeform 3" id="3"/>
          <p:cNvSpPr/>
          <p:nvPr/>
        </p:nvSpPr>
        <p:spPr>
          <a:xfrm flipH="false" flipV="false" rot="0">
            <a:off x="16088224" y="8125550"/>
            <a:ext cx="1171076" cy="1132750"/>
          </a:xfrm>
          <a:custGeom>
            <a:avLst/>
            <a:gdLst/>
            <a:ahLst/>
            <a:cxnLst/>
            <a:rect r="r" b="b" t="t" l="l"/>
            <a:pathLst>
              <a:path h="1132750" w="1171076">
                <a:moveTo>
                  <a:pt x="0" y="0"/>
                </a:moveTo>
                <a:lnTo>
                  <a:pt x="1171076" y="0"/>
                </a:lnTo>
                <a:lnTo>
                  <a:pt x="1171076" y="1132750"/>
                </a:lnTo>
                <a:lnTo>
                  <a:pt x="0" y="11327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2856445" y="3617898"/>
            <a:ext cx="2922021" cy="3051203"/>
            <a:chOff x="0" y="0"/>
            <a:chExt cx="3896028" cy="4068271"/>
          </a:xfrm>
        </p:grpSpPr>
        <p:sp>
          <p:nvSpPr>
            <p:cNvPr name="Freeform 5" id="5"/>
            <p:cNvSpPr/>
            <p:nvPr/>
          </p:nvSpPr>
          <p:spPr>
            <a:xfrm flipH="false" flipV="false" rot="0">
              <a:off x="2127449" y="2301902"/>
              <a:ext cx="1768579" cy="1766368"/>
            </a:xfrm>
            <a:custGeom>
              <a:avLst/>
              <a:gdLst/>
              <a:ahLst/>
              <a:cxnLst/>
              <a:rect r="r" b="b" t="t" l="l"/>
              <a:pathLst>
                <a:path h="1766368" w="1768579">
                  <a:moveTo>
                    <a:pt x="0" y="0"/>
                  </a:moveTo>
                  <a:lnTo>
                    <a:pt x="1768579" y="0"/>
                  </a:lnTo>
                  <a:lnTo>
                    <a:pt x="1768579" y="1766369"/>
                  </a:lnTo>
                  <a:lnTo>
                    <a:pt x="0" y="1766369"/>
                  </a:lnTo>
                  <a:lnTo>
                    <a:pt x="0" y="0"/>
                  </a:lnTo>
                  <a:close/>
                </a:path>
              </a:pathLst>
            </a:custGeom>
            <a:blipFill>
              <a:blip r:embed="rId5"/>
              <a:stretch>
                <a:fillRect l="0" t="0" r="0" b="0"/>
              </a:stretch>
            </a:blipFill>
          </p:spPr>
        </p:sp>
        <p:sp>
          <p:nvSpPr>
            <p:cNvPr name="Freeform 6" id="6"/>
            <p:cNvSpPr/>
            <p:nvPr/>
          </p:nvSpPr>
          <p:spPr>
            <a:xfrm flipH="false" flipV="false" rot="0">
              <a:off x="2211" y="2301902"/>
              <a:ext cx="1766368" cy="1766368"/>
            </a:xfrm>
            <a:custGeom>
              <a:avLst/>
              <a:gdLst/>
              <a:ahLst/>
              <a:cxnLst/>
              <a:rect r="r" b="b" t="t" l="l"/>
              <a:pathLst>
                <a:path h="1766368" w="1766368">
                  <a:moveTo>
                    <a:pt x="0" y="0"/>
                  </a:moveTo>
                  <a:lnTo>
                    <a:pt x="1766368" y="0"/>
                  </a:lnTo>
                  <a:lnTo>
                    <a:pt x="1766368" y="1766369"/>
                  </a:lnTo>
                  <a:lnTo>
                    <a:pt x="0" y="1766369"/>
                  </a:lnTo>
                  <a:lnTo>
                    <a:pt x="0" y="0"/>
                  </a:lnTo>
                  <a:close/>
                </a:path>
              </a:pathLst>
            </a:custGeom>
            <a:blipFill>
              <a:blip r:embed="rId6"/>
              <a:stretch>
                <a:fillRect l="0" t="0" r="0" b="0"/>
              </a:stretch>
            </a:blipFill>
          </p:spPr>
        </p:sp>
        <p:sp>
          <p:nvSpPr>
            <p:cNvPr name="Freeform 7" id="7"/>
            <p:cNvSpPr/>
            <p:nvPr/>
          </p:nvSpPr>
          <p:spPr>
            <a:xfrm flipH="false" flipV="false" rot="0">
              <a:off x="2127449" y="0"/>
              <a:ext cx="1768579" cy="1766368"/>
            </a:xfrm>
            <a:custGeom>
              <a:avLst/>
              <a:gdLst/>
              <a:ahLst/>
              <a:cxnLst/>
              <a:rect r="r" b="b" t="t" l="l"/>
              <a:pathLst>
                <a:path h="1766368" w="1768579">
                  <a:moveTo>
                    <a:pt x="0" y="0"/>
                  </a:moveTo>
                  <a:lnTo>
                    <a:pt x="1768579" y="0"/>
                  </a:lnTo>
                  <a:lnTo>
                    <a:pt x="1768579" y="1766368"/>
                  </a:lnTo>
                  <a:lnTo>
                    <a:pt x="0" y="1766368"/>
                  </a:lnTo>
                  <a:lnTo>
                    <a:pt x="0" y="0"/>
                  </a:lnTo>
                  <a:close/>
                </a:path>
              </a:pathLst>
            </a:custGeom>
            <a:blipFill>
              <a:blip r:embed="rId7"/>
              <a:stretch>
                <a:fillRect l="0" t="0" r="0" b="0"/>
              </a:stretch>
            </a:blipFill>
          </p:spPr>
        </p:sp>
        <p:sp>
          <p:nvSpPr>
            <p:cNvPr name="Freeform 8" id="8"/>
            <p:cNvSpPr/>
            <p:nvPr/>
          </p:nvSpPr>
          <p:spPr>
            <a:xfrm flipH="false" flipV="false" rot="0">
              <a:off x="0" y="0"/>
              <a:ext cx="1768579" cy="1766368"/>
            </a:xfrm>
            <a:custGeom>
              <a:avLst/>
              <a:gdLst/>
              <a:ahLst/>
              <a:cxnLst/>
              <a:rect r="r" b="b" t="t" l="l"/>
              <a:pathLst>
                <a:path h="1766368" w="1768579">
                  <a:moveTo>
                    <a:pt x="0" y="0"/>
                  </a:moveTo>
                  <a:lnTo>
                    <a:pt x="1768579" y="0"/>
                  </a:lnTo>
                  <a:lnTo>
                    <a:pt x="1768579" y="1766368"/>
                  </a:lnTo>
                  <a:lnTo>
                    <a:pt x="0" y="1766368"/>
                  </a:lnTo>
                  <a:lnTo>
                    <a:pt x="0" y="0"/>
                  </a:lnTo>
                  <a:close/>
                </a:path>
              </a:pathLst>
            </a:custGeom>
            <a:blipFill>
              <a:blip r:embed="rId8"/>
              <a:stretch>
                <a:fillRect l="0" t="0" r="0" b="0"/>
              </a:stretch>
            </a:blipFill>
          </p:spPr>
        </p:sp>
      </p:grpSp>
      <p:sp>
        <p:nvSpPr>
          <p:cNvPr name="Freeform 9" id="9"/>
          <p:cNvSpPr/>
          <p:nvPr/>
        </p:nvSpPr>
        <p:spPr>
          <a:xfrm flipH="false" flipV="false" rot="0">
            <a:off x="16837147" y="210416"/>
            <a:ext cx="1165540" cy="1176165"/>
          </a:xfrm>
          <a:custGeom>
            <a:avLst/>
            <a:gdLst/>
            <a:ahLst/>
            <a:cxnLst/>
            <a:rect r="r" b="b" t="t" l="l"/>
            <a:pathLst>
              <a:path h="1176165" w="1165540">
                <a:moveTo>
                  <a:pt x="0" y="0"/>
                </a:moveTo>
                <a:lnTo>
                  <a:pt x="1165541" y="0"/>
                </a:lnTo>
                <a:lnTo>
                  <a:pt x="1165541" y="1176165"/>
                </a:lnTo>
                <a:lnTo>
                  <a:pt x="0" y="1176165"/>
                </a:lnTo>
                <a:lnTo>
                  <a:pt x="0" y="0"/>
                </a:lnTo>
                <a:close/>
              </a:path>
            </a:pathLst>
          </a:custGeom>
          <a:blipFill>
            <a:blip r:embed="rId9"/>
            <a:stretch>
              <a:fillRect l="0" t="0" r="0" b="-15460"/>
            </a:stretch>
          </a:blipFill>
        </p:spPr>
      </p:sp>
      <p:sp>
        <p:nvSpPr>
          <p:cNvPr name="TextBox 10" id="10"/>
          <p:cNvSpPr txBox="true"/>
          <p:nvPr/>
        </p:nvSpPr>
        <p:spPr>
          <a:xfrm rot="0">
            <a:off x="5127441" y="1943465"/>
            <a:ext cx="8033118" cy="741708"/>
          </a:xfrm>
          <a:prstGeom prst="rect">
            <a:avLst/>
          </a:prstGeom>
        </p:spPr>
        <p:txBody>
          <a:bodyPr anchor="t" rtlCol="false" tIns="0" lIns="0" bIns="0" rIns="0">
            <a:spAutoFit/>
          </a:bodyPr>
          <a:lstStyle/>
          <a:p>
            <a:pPr algn="ctr">
              <a:lnSpc>
                <a:spcPts val="6027"/>
              </a:lnSpc>
            </a:pPr>
            <a:r>
              <a:rPr lang="en-US" sz="4336">
                <a:solidFill>
                  <a:srgbClr val="048AFF"/>
                </a:solidFill>
                <a:latin typeface="Now Bold"/>
              </a:rPr>
              <a:t>REFERENCES</a:t>
            </a:r>
          </a:p>
        </p:txBody>
      </p:sp>
      <p:grpSp>
        <p:nvGrpSpPr>
          <p:cNvPr name="Group 11" id="11"/>
          <p:cNvGrpSpPr/>
          <p:nvPr/>
        </p:nvGrpSpPr>
        <p:grpSpPr>
          <a:xfrm rot="0">
            <a:off x="6778916" y="3790547"/>
            <a:ext cx="9309308" cy="2200249"/>
            <a:chOff x="0" y="0"/>
            <a:chExt cx="12412411" cy="2933665"/>
          </a:xfrm>
        </p:grpSpPr>
        <p:sp>
          <p:nvSpPr>
            <p:cNvPr name="TextBox 12" id="12"/>
            <p:cNvSpPr txBox="true"/>
            <p:nvPr/>
          </p:nvSpPr>
          <p:spPr>
            <a:xfrm rot="0">
              <a:off x="0" y="-57150"/>
              <a:ext cx="4516610" cy="514781"/>
            </a:xfrm>
            <a:prstGeom prst="rect">
              <a:avLst/>
            </a:prstGeom>
          </p:spPr>
          <p:txBody>
            <a:bodyPr anchor="t" rtlCol="false" tIns="0" lIns="0" bIns="0" rIns="0">
              <a:spAutoFit/>
            </a:bodyPr>
            <a:lstStyle/>
            <a:p>
              <a:pPr algn="ctr">
                <a:lnSpc>
                  <a:spcPts val="3354"/>
                </a:lnSpc>
              </a:pPr>
              <a:r>
                <a:rPr lang="en-US" sz="2297" u="sng">
                  <a:solidFill>
                    <a:srgbClr val="FFFFFF"/>
                  </a:solidFill>
                  <a:latin typeface="DM Sans Bold"/>
                </a:rPr>
                <a:t>Text Books : </a:t>
              </a:r>
            </a:p>
          </p:txBody>
        </p:sp>
        <p:sp>
          <p:nvSpPr>
            <p:cNvPr name="TextBox 13" id="13"/>
            <p:cNvSpPr txBox="true"/>
            <p:nvPr/>
          </p:nvSpPr>
          <p:spPr>
            <a:xfrm rot="0">
              <a:off x="705384" y="918006"/>
              <a:ext cx="11707027" cy="1037992"/>
            </a:xfrm>
            <a:prstGeom prst="rect">
              <a:avLst/>
            </a:prstGeom>
          </p:spPr>
          <p:txBody>
            <a:bodyPr anchor="t" rtlCol="false" tIns="0" lIns="0" bIns="0" rIns="0">
              <a:spAutoFit/>
            </a:bodyPr>
            <a:lstStyle/>
            <a:p>
              <a:pPr algn="l" marL="0" indent="0" lvl="0">
                <a:lnSpc>
                  <a:spcPts val="3131"/>
                </a:lnSpc>
                <a:spcBef>
                  <a:spcPct val="0"/>
                </a:spcBef>
              </a:pPr>
              <a:r>
                <a:rPr lang="en-US" sz="2545">
                  <a:solidFill>
                    <a:srgbClr val="FFFAEB"/>
                  </a:solidFill>
                  <a:latin typeface="DM Sans Italics"/>
                </a:rPr>
                <a:t>Murphy, K. P. (2012). "Machine Learning: A Probabilistic Perspective." </a:t>
              </a:r>
            </a:p>
          </p:txBody>
        </p:sp>
        <p:sp>
          <p:nvSpPr>
            <p:cNvPr name="TextBox 14" id="14"/>
            <p:cNvSpPr txBox="true"/>
            <p:nvPr/>
          </p:nvSpPr>
          <p:spPr>
            <a:xfrm rot="0">
              <a:off x="705384" y="2416373"/>
              <a:ext cx="11707027" cy="517292"/>
            </a:xfrm>
            <a:prstGeom prst="rect">
              <a:avLst/>
            </a:prstGeom>
          </p:spPr>
          <p:txBody>
            <a:bodyPr anchor="t" rtlCol="false" tIns="0" lIns="0" bIns="0" rIns="0">
              <a:spAutoFit/>
            </a:bodyPr>
            <a:lstStyle/>
            <a:p>
              <a:pPr algn="l" marL="0" indent="0" lvl="0">
                <a:lnSpc>
                  <a:spcPts val="3131"/>
                </a:lnSpc>
                <a:spcBef>
                  <a:spcPct val="0"/>
                </a:spcBef>
              </a:pPr>
              <a:r>
                <a:rPr lang="en-US" sz="2545">
                  <a:solidFill>
                    <a:srgbClr val="FFFAEB"/>
                  </a:solidFill>
                  <a:latin typeface="DM Sans Italics"/>
                </a:rPr>
                <a:t>Video lectures and tutorials on platforms like YouTube.</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38888" r="0" b="-38888"/>
            </a:stretch>
          </a:blipFill>
        </p:spPr>
      </p:sp>
      <p:sp>
        <p:nvSpPr>
          <p:cNvPr name="Freeform 3" id="3"/>
          <p:cNvSpPr/>
          <p:nvPr/>
        </p:nvSpPr>
        <p:spPr>
          <a:xfrm flipH="false" flipV="false" rot="-6001244">
            <a:off x="10917706" y="7049713"/>
            <a:ext cx="14283863" cy="12962606"/>
          </a:xfrm>
          <a:custGeom>
            <a:avLst/>
            <a:gdLst/>
            <a:ahLst/>
            <a:cxnLst/>
            <a:rect r="r" b="b" t="t" l="l"/>
            <a:pathLst>
              <a:path h="12962606" w="14283863">
                <a:moveTo>
                  <a:pt x="0" y="0"/>
                </a:moveTo>
                <a:lnTo>
                  <a:pt x="14283863" y="0"/>
                </a:lnTo>
                <a:lnTo>
                  <a:pt x="14283863" y="12962606"/>
                </a:lnTo>
                <a:lnTo>
                  <a:pt x="0" y="12962606"/>
                </a:lnTo>
                <a:lnTo>
                  <a:pt x="0" y="0"/>
                </a:lnTo>
                <a:close/>
              </a:path>
            </a:pathLst>
          </a:custGeom>
          <a:blipFill>
            <a:blip r:embed="rId3"/>
            <a:stretch>
              <a:fillRect l="0" t="0" r="0" b="0"/>
            </a:stretch>
          </a:blipFill>
        </p:spPr>
      </p:sp>
      <p:sp>
        <p:nvSpPr>
          <p:cNvPr name="Freeform 4" id="4"/>
          <p:cNvSpPr/>
          <p:nvPr/>
        </p:nvSpPr>
        <p:spPr>
          <a:xfrm flipH="false" flipV="false" rot="1084654">
            <a:off x="-6628924" y="-8283079"/>
            <a:ext cx="12596877" cy="11431666"/>
          </a:xfrm>
          <a:custGeom>
            <a:avLst/>
            <a:gdLst/>
            <a:ahLst/>
            <a:cxnLst/>
            <a:rect r="r" b="b" t="t" l="l"/>
            <a:pathLst>
              <a:path h="11431666" w="12596877">
                <a:moveTo>
                  <a:pt x="0" y="0"/>
                </a:moveTo>
                <a:lnTo>
                  <a:pt x="12596877" y="0"/>
                </a:lnTo>
                <a:lnTo>
                  <a:pt x="12596877" y="11431667"/>
                </a:lnTo>
                <a:lnTo>
                  <a:pt x="0" y="11431667"/>
                </a:lnTo>
                <a:lnTo>
                  <a:pt x="0" y="0"/>
                </a:lnTo>
                <a:close/>
              </a:path>
            </a:pathLst>
          </a:custGeom>
          <a:blipFill>
            <a:blip r:embed="rId3"/>
            <a:stretch>
              <a:fillRect l="0" t="0" r="0" b="0"/>
            </a:stretch>
          </a:blipFill>
        </p:spPr>
      </p:sp>
      <p:sp>
        <p:nvSpPr>
          <p:cNvPr name="TextBox 5" id="5"/>
          <p:cNvSpPr txBox="true"/>
          <p:nvPr/>
        </p:nvSpPr>
        <p:spPr>
          <a:xfrm rot="0">
            <a:off x="4141139" y="4749861"/>
            <a:ext cx="6437528" cy="496572"/>
          </a:xfrm>
          <a:prstGeom prst="rect">
            <a:avLst/>
          </a:prstGeom>
        </p:spPr>
        <p:txBody>
          <a:bodyPr anchor="t" rtlCol="false" tIns="0" lIns="0" bIns="0" rIns="0">
            <a:spAutoFit/>
          </a:bodyPr>
          <a:lstStyle/>
          <a:p>
            <a:pPr algn="ctr">
              <a:lnSpc>
                <a:spcPts val="4007"/>
              </a:lnSpc>
            </a:pPr>
            <a:r>
              <a:rPr lang="en-US" sz="2925">
                <a:solidFill>
                  <a:srgbClr val="B100E8"/>
                </a:solidFill>
                <a:latin typeface="Now Bold"/>
              </a:rPr>
              <a:t>For watching this presentation</a:t>
            </a:r>
          </a:p>
        </p:txBody>
      </p:sp>
      <p:sp>
        <p:nvSpPr>
          <p:cNvPr name="Freeform 6" id="6"/>
          <p:cNvSpPr/>
          <p:nvPr/>
        </p:nvSpPr>
        <p:spPr>
          <a:xfrm flipH="false" flipV="false" rot="0">
            <a:off x="14545481" y="-693771"/>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alphaModFix amt="67000"/>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674634" y="3441538"/>
            <a:ext cx="11370537" cy="1374998"/>
          </a:xfrm>
          <a:prstGeom prst="rect">
            <a:avLst/>
          </a:prstGeom>
        </p:spPr>
        <p:txBody>
          <a:bodyPr anchor="t" rtlCol="false" tIns="0" lIns="0" bIns="0" rIns="0">
            <a:spAutoFit/>
          </a:bodyPr>
          <a:lstStyle/>
          <a:p>
            <a:pPr algn="ctr">
              <a:lnSpc>
                <a:spcPts val="11242"/>
              </a:lnSpc>
            </a:pPr>
            <a:r>
              <a:rPr lang="en-US" sz="8087">
                <a:solidFill>
                  <a:srgbClr val="048AFF"/>
                </a:solidFill>
                <a:latin typeface="Now Bold"/>
              </a:rPr>
              <a:t>THANK YOU</a:t>
            </a:r>
          </a:p>
        </p:txBody>
      </p:sp>
      <p:sp>
        <p:nvSpPr>
          <p:cNvPr name="TextBox 8" id="8"/>
          <p:cNvSpPr txBox="true"/>
          <p:nvPr/>
        </p:nvSpPr>
        <p:spPr>
          <a:xfrm rot="0">
            <a:off x="5771016" y="6021463"/>
            <a:ext cx="5221384" cy="390350"/>
          </a:xfrm>
          <a:prstGeom prst="rect">
            <a:avLst/>
          </a:prstGeom>
        </p:spPr>
        <p:txBody>
          <a:bodyPr anchor="t" rtlCol="false" tIns="0" lIns="0" bIns="0" rIns="0">
            <a:spAutoFit/>
          </a:bodyPr>
          <a:lstStyle/>
          <a:p>
            <a:pPr algn="l" marL="0" indent="0" lvl="0">
              <a:lnSpc>
                <a:spcPts val="3131"/>
              </a:lnSpc>
              <a:spcBef>
                <a:spcPct val="0"/>
              </a:spcBef>
            </a:pPr>
            <a:r>
              <a:rPr lang="en-US" sz="2545">
                <a:solidFill>
                  <a:srgbClr val="FFFAEB"/>
                </a:solidFill>
                <a:latin typeface="DM Sans Italics"/>
              </a:rPr>
              <a:t>7382197227 - S Nandini</a:t>
            </a:r>
          </a:p>
        </p:txBody>
      </p:sp>
      <p:sp>
        <p:nvSpPr>
          <p:cNvPr name="Freeform 9" id="9"/>
          <p:cNvSpPr/>
          <p:nvPr/>
        </p:nvSpPr>
        <p:spPr>
          <a:xfrm flipH="false" flipV="false" rot="0">
            <a:off x="5005377" y="2076813"/>
            <a:ext cx="1173233" cy="1164700"/>
          </a:xfrm>
          <a:custGeom>
            <a:avLst/>
            <a:gdLst/>
            <a:ahLst/>
            <a:cxnLst/>
            <a:rect r="r" b="b" t="t" l="l"/>
            <a:pathLst>
              <a:path h="1164700" w="1173233">
                <a:moveTo>
                  <a:pt x="0" y="0"/>
                </a:moveTo>
                <a:lnTo>
                  <a:pt x="1173233" y="0"/>
                </a:lnTo>
                <a:lnTo>
                  <a:pt x="1173233" y="1164700"/>
                </a:lnTo>
                <a:lnTo>
                  <a:pt x="0" y="11647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5005377" y="5919646"/>
            <a:ext cx="603509" cy="603509"/>
          </a:xfrm>
          <a:custGeom>
            <a:avLst/>
            <a:gdLst/>
            <a:ahLst/>
            <a:cxnLst/>
            <a:rect r="r" b="b" t="t" l="l"/>
            <a:pathLst>
              <a:path h="603509" w="603509">
                <a:moveTo>
                  <a:pt x="0" y="0"/>
                </a:moveTo>
                <a:lnTo>
                  <a:pt x="603509" y="0"/>
                </a:lnTo>
                <a:lnTo>
                  <a:pt x="603509" y="603509"/>
                </a:lnTo>
                <a:lnTo>
                  <a:pt x="0" y="60350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1" id="11"/>
          <p:cNvSpPr txBox="true"/>
          <p:nvPr/>
        </p:nvSpPr>
        <p:spPr>
          <a:xfrm rot="0">
            <a:off x="5771016" y="6746766"/>
            <a:ext cx="5221384" cy="390350"/>
          </a:xfrm>
          <a:prstGeom prst="rect">
            <a:avLst/>
          </a:prstGeom>
        </p:spPr>
        <p:txBody>
          <a:bodyPr anchor="t" rtlCol="false" tIns="0" lIns="0" bIns="0" rIns="0">
            <a:spAutoFit/>
          </a:bodyPr>
          <a:lstStyle/>
          <a:p>
            <a:pPr algn="l" marL="0" indent="0" lvl="0">
              <a:lnSpc>
                <a:spcPts val="3131"/>
              </a:lnSpc>
              <a:spcBef>
                <a:spcPct val="0"/>
              </a:spcBef>
            </a:pPr>
            <a:r>
              <a:rPr lang="en-US" sz="2545">
                <a:solidFill>
                  <a:srgbClr val="FFFAEB"/>
                </a:solidFill>
                <a:latin typeface="DM Sans Italics"/>
              </a:rPr>
              <a:t>6303412088 - I S Rizwan Raja</a:t>
            </a:r>
          </a:p>
        </p:txBody>
      </p:sp>
      <p:sp>
        <p:nvSpPr>
          <p:cNvPr name="TextBox 12" id="12"/>
          <p:cNvSpPr txBox="true"/>
          <p:nvPr/>
        </p:nvSpPr>
        <p:spPr>
          <a:xfrm rot="0">
            <a:off x="5771016" y="7470492"/>
            <a:ext cx="6668002" cy="390350"/>
          </a:xfrm>
          <a:prstGeom prst="rect">
            <a:avLst/>
          </a:prstGeom>
        </p:spPr>
        <p:txBody>
          <a:bodyPr anchor="t" rtlCol="false" tIns="0" lIns="0" bIns="0" rIns="0">
            <a:spAutoFit/>
          </a:bodyPr>
          <a:lstStyle/>
          <a:p>
            <a:pPr algn="l" marL="0" indent="0" lvl="0">
              <a:lnSpc>
                <a:spcPts val="3131"/>
              </a:lnSpc>
              <a:spcBef>
                <a:spcPct val="0"/>
              </a:spcBef>
            </a:pPr>
            <a:r>
              <a:rPr lang="en-US" sz="2545">
                <a:solidFill>
                  <a:srgbClr val="FFFAEB"/>
                </a:solidFill>
                <a:latin typeface="DM Sans Italics"/>
              </a:rPr>
              <a:t>9392763867 - Jhansysreenivas Manchuri</a:t>
            </a:r>
          </a:p>
        </p:txBody>
      </p:sp>
      <p:sp>
        <p:nvSpPr>
          <p:cNvPr name="Freeform 13" id="13"/>
          <p:cNvSpPr/>
          <p:nvPr/>
        </p:nvSpPr>
        <p:spPr>
          <a:xfrm flipH="false" flipV="false" rot="0">
            <a:off x="5005377" y="6643518"/>
            <a:ext cx="603509" cy="603509"/>
          </a:xfrm>
          <a:custGeom>
            <a:avLst/>
            <a:gdLst/>
            <a:ahLst/>
            <a:cxnLst/>
            <a:rect r="r" b="b" t="t" l="l"/>
            <a:pathLst>
              <a:path h="603509" w="603509">
                <a:moveTo>
                  <a:pt x="0" y="0"/>
                </a:moveTo>
                <a:lnTo>
                  <a:pt x="603509" y="0"/>
                </a:lnTo>
                <a:lnTo>
                  <a:pt x="603509" y="603509"/>
                </a:lnTo>
                <a:lnTo>
                  <a:pt x="0" y="60350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4" id="14"/>
          <p:cNvSpPr/>
          <p:nvPr/>
        </p:nvSpPr>
        <p:spPr>
          <a:xfrm flipH="false" flipV="false" rot="0">
            <a:off x="5005377" y="7366673"/>
            <a:ext cx="603509" cy="603509"/>
          </a:xfrm>
          <a:custGeom>
            <a:avLst/>
            <a:gdLst/>
            <a:ahLst/>
            <a:cxnLst/>
            <a:rect r="r" b="b" t="t" l="l"/>
            <a:pathLst>
              <a:path h="603509" w="603509">
                <a:moveTo>
                  <a:pt x="0" y="0"/>
                </a:moveTo>
                <a:lnTo>
                  <a:pt x="603509" y="0"/>
                </a:lnTo>
                <a:lnTo>
                  <a:pt x="603509" y="603510"/>
                </a:lnTo>
                <a:lnTo>
                  <a:pt x="0" y="60351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2223819">
            <a:off x="-4572963" y="4006074"/>
            <a:ext cx="9665112" cy="8771089"/>
          </a:xfrm>
          <a:custGeom>
            <a:avLst/>
            <a:gdLst/>
            <a:ahLst/>
            <a:cxnLst/>
            <a:rect r="r" b="b" t="t" l="l"/>
            <a:pathLst>
              <a:path h="8771089" w="9665112">
                <a:moveTo>
                  <a:pt x="0" y="0"/>
                </a:moveTo>
                <a:lnTo>
                  <a:pt x="9665112" y="0"/>
                </a:lnTo>
                <a:lnTo>
                  <a:pt x="9665112" y="8771089"/>
                </a:lnTo>
                <a:lnTo>
                  <a:pt x="0" y="8771089"/>
                </a:lnTo>
                <a:lnTo>
                  <a:pt x="0" y="0"/>
                </a:lnTo>
                <a:close/>
              </a:path>
            </a:pathLst>
          </a:custGeom>
          <a:blipFill>
            <a:blip r:embed="rId3"/>
            <a:stretch>
              <a:fillRect l="0" t="0" r="0" b="0"/>
            </a:stretch>
          </a:blipFill>
        </p:spPr>
      </p:sp>
      <p:grpSp>
        <p:nvGrpSpPr>
          <p:cNvPr name="Group 4" id="4"/>
          <p:cNvGrpSpPr/>
          <p:nvPr/>
        </p:nvGrpSpPr>
        <p:grpSpPr>
          <a:xfrm rot="0">
            <a:off x="5417940" y="1514703"/>
            <a:ext cx="7452120" cy="8253842"/>
            <a:chOff x="0" y="0"/>
            <a:chExt cx="1962698" cy="2173851"/>
          </a:xfrm>
        </p:grpSpPr>
        <p:sp>
          <p:nvSpPr>
            <p:cNvPr name="Freeform 5" id="5"/>
            <p:cNvSpPr/>
            <p:nvPr/>
          </p:nvSpPr>
          <p:spPr>
            <a:xfrm flipH="false" flipV="false" rot="0">
              <a:off x="0" y="0"/>
              <a:ext cx="1962698" cy="2173851"/>
            </a:xfrm>
            <a:custGeom>
              <a:avLst/>
              <a:gdLst/>
              <a:ahLst/>
              <a:cxnLst/>
              <a:rect r="r" b="b" t="t" l="l"/>
              <a:pathLst>
                <a:path h="2173851" w="1962698">
                  <a:moveTo>
                    <a:pt x="0" y="0"/>
                  </a:moveTo>
                  <a:lnTo>
                    <a:pt x="1962698" y="0"/>
                  </a:lnTo>
                  <a:lnTo>
                    <a:pt x="1962698" y="2173851"/>
                  </a:lnTo>
                  <a:lnTo>
                    <a:pt x="0" y="2173851"/>
                  </a:lnTo>
                  <a:close/>
                </a:path>
              </a:pathLst>
            </a:custGeom>
            <a:solidFill>
              <a:srgbClr val="000000">
                <a:alpha val="0"/>
              </a:srgbClr>
            </a:solidFill>
            <a:ln w="38100" cap="sq">
              <a:solidFill>
                <a:srgbClr val="048AFF"/>
              </a:solidFill>
              <a:prstDash val="solid"/>
              <a:miter/>
            </a:ln>
          </p:spPr>
        </p:sp>
        <p:sp>
          <p:nvSpPr>
            <p:cNvPr name="TextBox 6" id="6"/>
            <p:cNvSpPr txBox="true"/>
            <p:nvPr/>
          </p:nvSpPr>
          <p:spPr>
            <a:xfrm>
              <a:off x="0" y="-9525"/>
              <a:ext cx="1962698" cy="2183376"/>
            </a:xfrm>
            <a:prstGeom prst="rect">
              <a:avLst/>
            </a:prstGeom>
          </p:spPr>
          <p:txBody>
            <a:bodyPr anchor="ctr" rtlCol="false" tIns="50800" lIns="50800" bIns="50800" rIns="50800"/>
            <a:lstStyle/>
            <a:p>
              <a:pPr algn="ctr">
                <a:lnSpc>
                  <a:spcPts val="3131"/>
                </a:lnSpc>
              </a:pPr>
            </a:p>
          </p:txBody>
        </p:sp>
      </p:grpSp>
      <p:sp>
        <p:nvSpPr>
          <p:cNvPr name="Freeform 7" id="7"/>
          <p:cNvSpPr/>
          <p:nvPr/>
        </p:nvSpPr>
        <p:spPr>
          <a:xfrm flipH="false" flipV="false" rot="0">
            <a:off x="15132358" y="7708556"/>
            <a:ext cx="1769644" cy="1711728"/>
          </a:xfrm>
          <a:custGeom>
            <a:avLst/>
            <a:gdLst/>
            <a:ahLst/>
            <a:cxnLst/>
            <a:rect r="r" b="b" t="t" l="l"/>
            <a:pathLst>
              <a:path h="1711728" w="1769644">
                <a:moveTo>
                  <a:pt x="0" y="0"/>
                </a:moveTo>
                <a:lnTo>
                  <a:pt x="1769644" y="0"/>
                </a:lnTo>
                <a:lnTo>
                  <a:pt x="1769644" y="1711729"/>
                </a:lnTo>
                <a:lnTo>
                  <a:pt x="0" y="17117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7246727" y="3053774"/>
            <a:ext cx="4312629" cy="6411596"/>
          </a:xfrm>
          <a:prstGeom prst="rect">
            <a:avLst/>
          </a:prstGeom>
        </p:spPr>
        <p:txBody>
          <a:bodyPr anchor="t" rtlCol="false" tIns="0" lIns="0" bIns="0" rIns="0">
            <a:spAutoFit/>
          </a:bodyPr>
          <a:lstStyle/>
          <a:p>
            <a:pPr marL="595784" indent="-297892" lvl="1">
              <a:lnSpc>
                <a:spcPts val="4304"/>
              </a:lnSpc>
              <a:buFont typeface="Arial"/>
              <a:buChar char="•"/>
            </a:pPr>
            <a:r>
              <a:rPr lang="en-US" sz="2759">
                <a:solidFill>
                  <a:srgbClr val="FFFAEB"/>
                </a:solidFill>
                <a:latin typeface="DM Sans Italics"/>
              </a:rPr>
              <a:t>Introduction</a:t>
            </a:r>
          </a:p>
          <a:p>
            <a:pPr marL="595784" indent="-297892" lvl="1">
              <a:lnSpc>
                <a:spcPts val="4304"/>
              </a:lnSpc>
              <a:buFont typeface="Arial"/>
              <a:buChar char="•"/>
            </a:pPr>
            <a:r>
              <a:rPr lang="en-US" sz="2759">
                <a:solidFill>
                  <a:srgbClr val="FFFAEB"/>
                </a:solidFill>
                <a:latin typeface="DM Sans Italics"/>
              </a:rPr>
              <a:t>Background and Literature Review</a:t>
            </a:r>
          </a:p>
          <a:p>
            <a:pPr marL="595784" indent="-297892" lvl="1">
              <a:lnSpc>
                <a:spcPts val="4304"/>
              </a:lnSpc>
              <a:buFont typeface="Arial"/>
              <a:buChar char="•"/>
            </a:pPr>
            <a:r>
              <a:rPr lang="en-US" sz="2759">
                <a:solidFill>
                  <a:srgbClr val="FFFAEB"/>
                </a:solidFill>
                <a:latin typeface="DM Sans Italics"/>
              </a:rPr>
              <a:t>Technologies Used</a:t>
            </a:r>
          </a:p>
          <a:p>
            <a:pPr marL="595784" indent="-297892" lvl="1">
              <a:lnSpc>
                <a:spcPts val="4304"/>
              </a:lnSpc>
              <a:buFont typeface="Arial"/>
              <a:buChar char="•"/>
            </a:pPr>
            <a:r>
              <a:rPr lang="en-US" sz="2759">
                <a:solidFill>
                  <a:srgbClr val="FFFAEB"/>
                </a:solidFill>
                <a:latin typeface="DM Sans Italics"/>
              </a:rPr>
              <a:t>Data Collection</a:t>
            </a:r>
          </a:p>
          <a:p>
            <a:pPr marL="595784" indent="-297892" lvl="1">
              <a:lnSpc>
                <a:spcPts val="4304"/>
              </a:lnSpc>
              <a:buFont typeface="Arial"/>
              <a:buChar char="•"/>
            </a:pPr>
            <a:r>
              <a:rPr lang="en-US" sz="2759">
                <a:solidFill>
                  <a:srgbClr val="FFFAEB"/>
                </a:solidFill>
                <a:latin typeface="DM Sans Italics"/>
              </a:rPr>
              <a:t>Machine Learning Algorithm</a:t>
            </a:r>
          </a:p>
          <a:p>
            <a:pPr marL="595784" indent="-297892" lvl="1">
              <a:lnSpc>
                <a:spcPts val="4304"/>
              </a:lnSpc>
              <a:buFont typeface="Arial"/>
              <a:buChar char="•"/>
            </a:pPr>
            <a:r>
              <a:rPr lang="en-US" sz="2759">
                <a:solidFill>
                  <a:srgbClr val="FFFAEB"/>
                </a:solidFill>
                <a:latin typeface="DM Sans Italics"/>
              </a:rPr>
              <a:t>Training Model</a:t>
            </a:r>
          </a:p>
          <a:p>
            <a:pPr marL="595784" indent="-297892" lvl="1">
              <a:lnSpc>
                <a:spcPts val="4304"/>
              </a:lnSpc>
              <a:buFont typeface="Arial"/>
              <a:buChar char="•"/>
            </a:pPr>
            <a:r>
              <a:rPr lang="en-US" sz="2759">
                <a:solidFill>
                  <a:srgbClr val="FFFAEB"/>
                </a:solidFill>
                <a:latin typeface="DM Sans Italics"/>
              </a:rPr>
              <a:t>Results</a:t>
            </a:r>
          </a:p>
          <a:p>
            <a:pPr marL="595784" indent="-297892" lvl="1">
              <a:lnSpc>
                <a:spcPts val="4304"/>
              </a:lnSpc>
              <a:buFont typeface="Arial"/>
              <a:buChar char="•"/>
            </a:pPr>
            <a:r>
              <a:rPr lang="en-US" sz="2759">
                <a:solidFill>
                  <a:srgbClr val="FFFAEB"/>
                </a:solidFill>
                <a:latin typeface="DM Sans Italics"/>
              </a:rPr>
              <a:t>Future Enhancements</a:t>
            </a:r>
          </a:p>
          <a:p>
            <a:pPr marL="595784" indent="-297892" lvl="1">
              <a:lnSpc>
                <a:spcPts val="4304"/>
              </a:lnSpc>
              <a:buFont typeface="Arial"/>
              <a:buChar char="•"/>
            </a:pPr>
            <a:r>
              <a:rPr lang="en-US" sz="2759">
                <a:solidFill>
                  <a:srgbClr val="FFFAEB"/>
                </a:solidFill>
                <a:latin typeface="DM Sans Italics"/>
              </a:rPr>
              <a:t>Conclusion</a:t>
            </a:r>
          </a:p>
          <a:p>
            <a:pPr algn="l" marL="595784" indent="-297892" lvl="1">
              <a:lnSpc>
                <a:spcPts val="4304"/>
              </a:lnSpc>
              <a:buFont typeface="Arial"/>
              <a:buChar char="•"/>
            </a:pPr>
            <a:r>
              <a:rPr lang="en-US" sz="2759">
                <a:solidFill>
                  <a:srgbClr val="FFFAEB"/>
                </a:solidFill>
                <a:latin typeface="DM Sans Italics"/>
              </a:rPr>
              <a:t>References</a:t>
            </a:r>
          </a:p>
        </p:txBody>
      </p:sp>
      <p:sp>
        <p:nvSpPr>
          <p:cNvPr name="TextBox 9" id="9"/>
          <p:cNvSpPr txBox="true"/>
          <p:nvPr/>
        </p:nvSpPr>
        <p:spPr>
          <a:xfrm rot="0">
            <a:off x="6728644" y="1804155"/>
            <a:ext cx="4830711" cy="765635"/>
          </a:xfrm>
          <a:prstGeom prst="rect">
            <a:avLst/>
          </a:prstGeom>
        </p:spPr>
        <p:txBody>
          <a:bodyPr anchor="t" rtlCol="false" tIns="0" lIns="0" bIns="0" rIns="0">
            <a:spAutoFit/>
          </a:bodyPr>
          <a:lstStyle/>
          <a:p>
            <a:pPr algn="ctr">
              <a:lnSpc>
                <a:spcPts val="6374"/>
              </a:lnSpc>
            </a:pPr>
            <a:r>
              <a:rPr lang="en-US" sz="4586" spc="311">
                <a:solidFill>
                  <a:srgbClr val="048AFF"/>
                </a:solidFill>
                <a:latin typeface="Now Bold"/>
              </a:rPr>
              <a:t>Overview</a:t>
            </a:r>
          </a:p>
        </p:txBody>
      </p:sp>
      <p:grpSp>
        <p:nvGrpSpPr>
          <p:cNvPr name="Group 10" id="10"/>
          <p:cNvGrpSpPr/>
          <p:nvPr/>
        </p:nvGrpSpPr>
        <p:grpSpPr>
          <a:xfrm rot="0">
            <a:off x="16017180" y="-1431186"/>
            <a:ext cx="3656258" cy="365625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p:spPr>
        </p:sp>
        <p:sp>
          <p:nvSpPr>
            <p:cNvPr name="TextBox 12" id="12"/>
            <p:cNvSpPr txBox="true"/>
            <p:nvPr/>
          </p:nvSpPr>
          <p:spPr>
            <a:xfrm>
              <a:off x="76200" y="66675"/>
              <a:ext cx="660400" cy="669925"/>
            </a:xfrm>
            <a:prstGeom prst="rect">
              <a:avLst/>
            </a:prstGeom>
          </p:spPr>
          <p:txBody>
            <a:bodyPr anchor="ctr" rtlCol="false" tIns="50800" lIns="50800" bIns="50800" rIns="50800"/>
            <a:lstStyle/>
            <a:p>
              <a:pPr algn="ctr">
                <a:lnSpc>
                  <a:spcPts val="3131"/>
                </a:lnSpc>
              </a:pPr>
            </a:p>
          </p:txBody>
        </p:sp>
      </p:grpSp>
      <p:sp>
        <p:nvSpPr>
          <p:cNvPr name="AutoShape 13" id="13"/>
          <p:cNvSpPr/>
          <p:nvPr/>
        </p:nvSpPr>
        <p:spPr>
          <a:xfrm>
            <a:off x="6085397" y="2796124"/>
            <a:ext cx="6076393" cy="0"/>
          </a:xfrm>
          <a:prstGeom prst="line">
            <a:avLst/>
          </a:prstGeom>
          <a:ln cap="flat" w="38100">
            <a:solidFill>
              <a:srgbClr val="048AFF"/>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689719" y="-1276542"/>
            <a:ext cx="2556280" cy="2553085"/>
          </a:xfrm>
          <a:custGeom>
            <a:avLst/>
            <a:gdLst/>
            <a:ahLst/>
            <a:cxnLst/>
            <a:rect r="r" b="b" t="t" l="l"/>
            <a:pathLst>
              <a:path h="2553085" w="2556280">
                <a:moveTo>
                  <a:pt x="0" y="0"/>
                </a:moveTo>
                <a:lnTo>
                  <a:pt x="2556280" y="0"/>
                </a:lnTo>
                <a:lnTo>
                  <a:pt x="2556280" y="2553084"/>
                </a:lnTo>
                <a:lnTo>
                  <a:pt x="0" y="2553084"/>
                </a:lnTo>
                <a:lnTo>
                  <a:pt x="0" y="0"/>
                </a:lnTo>
                <a:close/>
              </a:path>
            </a:pathLst>
          </a:custGeom>
          <a:blipFill>
            <a:blip r:embed="rId3"/>
            <a:stretch>
              <a:fillRect l="0" t="0" r="0" b="0"/>
            </a:stretch>
          </a:blipFill>
        </p:spPr>
      </p:sp>
      <p:grpSp>
        <p:nvGrpSpPr>
          <p:cNvPr name="Group 4" id="4"/>
          <p:cNvGrpSpPr/>
          <p:nvPr/>
        </p:nvGrpSpPr>
        <p:grpSpPr>
          <a:xfrm rot="0">
            <a:off x="9589607" y="0"/>
            <a:ext cx="8698393" cy="10400373"/>
            <a:chOff x="0" y="0"/>
            <a:chExt cx="8603361" cy="10286746"/>
          </a:xfrm>
        </p:grpSpPr>
        <p:sp>
          <p:nvSpPr>
            <p:cNvPr name="Freeform 5" id="5"/>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4"/>
              <a:stretch>
                <a:fillRect l="0" t="-27458" r="-1536" b="0"/>
              </a:stretch>
            </a:blipFill>
          </p:spPr>
        </p:sp>
      </p:grpSp>
      <p:sp>
        <p:nvSpPr>
          <p:cNvPr name="Freeform 6" id="6"/>
          <p:cNvSpPr/>
          <p:nvPr/>
        </p:nvSpPr>
        <p:spPr>
          <a:xfrm flipH="false" flipV="false" rot="0">
            <a:off x="7584476" y="8616204"/>
            <a:ext cx="4010261" cy="4005248"/>
          </a:xfrm>
          <a:custGeom>
            <a:avLst/>
            <a:gdLst/>
            <a:ahLst/>
            <a:cxnLst/>
            <a:rect r="r" b="b" t="t" l="l"/>
            <a:pathLst>
              <a:path h="4005248" w="4010261">
                <a:moveTo>
                  <a:pt x="0" y="0"/>
                </a:moveTo>
                <a:lnTo>
                  <a:pt x="4010261" y="0"/>
                </a:lnTo>
                <a:lnTo>
                  <a:pt x="4010261" y="4005248"/>
                </a:lnTo>
                <a:lnTo>
                  <a:pt x="0" y="4005248"/>
                </a:lnTo>
                <a:lnTo>
                  <a:pt x="0" y="0"/>
                </a:lnTo>
                <a:close/>
              </a:path>
            </a:pathLst>
          </a:custGeom>
          <a:blipFill>
            <a:blip r:embed="rId3"/>
            <a:stretch>
              <a:fillRect l="0" t="0" r="0" b="0"/>
            </a:stretch>
          </a:blipFill>
        </p:spPr>
      </p:sp>
      <p:sp>
        <p:nvSpPr>
          <p:cNvPr name="TextBox 7" id="7"/>
          <p:cNvSpPr txBox="true"/>
          <p:nvPr/>
        </p:nvSpPr>
        <p:spPr>
          <a:xfrm rot="0">
            <a:off x="3115104" y="1585374"/>
            <a:ext cx="5189556" cy="887363"/>
          </a:xfrm>
          <a:prstGeom prst="rect">
            <a:avLst/>
          </a:prstGeom>
        </p:spPr>
        <p:txBody>
          <a:bodyPr anchor="t" rtlCol="false" tIns="0" lIns="0" bIns="0" rIns="0">
            <a:spAutoFit/>
          </a:bodyPr>
          <a:lstStyle/>
          <a:p>
            <a:pPr>
              <a:lnSpc>
                <a:spcPts val="7173"/>
              </a:lnSpc>
            </a:pPr>
            <a:r>
              <a:rPr lang="en-US" sz="5160">
                <a:solidFill>
                  <a:srgbClr val="048AFF"/>
                </a:solidFill>
                <a:latin typeface="Now Bold"/>
              </a:rPr>
              <a:t>Introduction</a:t>
            </a:r>
          </a:p>
        </p:txBody>
      </p:sp>
      <p:sp>
        <p:nvSpPr>
          <p:cNvPr name="TextBox 8" id="8"/>
          <p:cNvSpPr txBox="true"/>
          <p:nvPr/>
        </p:nvSpPr>
        <p:spPr>
          <a:xfrm rot="0">
            <a:off x="3258979" y="2728396"/>
            <a:ext cx="6157357" cy="4078742"/>
          </a:xfrm>
          <a:prstGeom prst="rect">
            <a:avLst/>
          </a:prstGeom>
        </p:spPr>
        <p:txBody>
          <a:bodyPr anchor="t" rtlCol="false" tIns="0" lIns="0" bIns="0" rIns="0">
            <a:spAutoFit/>
          </a:bodyPr>
          <a:lstStyle/>
          <a:p>
            <a:pPr marL="484878" indent="-242439" lvl="1">
              <a:lnSpc>
                <a:spcPts val="3278"/>
              </a:lnSpc>
              <a:buFont typeface="Arial"/>
              <a:buChar char="•"/>
            </a:pPr>
            <a:r>
              <a:rPr lang="en-US" sz="2245">
                <a:solidFill>
                  <a:srgbClr val="FFFFFF"/>
                </a:solidFill>
                <a:latin typeface="DM Sans"/>
              </a:rPr>
              <a:t>Introducing the Kid Proximity Detection Project: a pioneering initiative leveraging advanced technologies to enhance child safety.</a:t>
            </a:r>
          </a:p>
          <a:p>
            <a:pPr marL="484878" indent="-242439" lvl="1">
              <a:lnSpc>
                <a:spcPts val="3278"/>
              </a:lnSpc>
              <a:buFont typeface="Arial"/>
              <a:buChar char="•"/>
            </a:pPr>
            <a:r>
              <a:rPr lang="en-US" sz="2245">
                <a:solidFill>
                  <a:srgbClr val="FFFFFF"/>
                </a:solidFill>
                <a:latin typeface="DM Sans"/>
              </a:rPr>
              <a:t>This project aims to create a robust system that alerts parents and caregivers when a child's proximity to potential dangers surpasses predefined thresholds, fostering a safer world for our most precious treasures.</a:t>
            </a:r>
          </a:p>
        </p:txBody>
      </p:sp>
      <p:sp>
        <p:nvSpPr>
          <p:cNvPr name="Freeform 9" id="9"/>
          <p:cNvSpPr/>
          <p:nvPr/>
        </p:nvSpPr>
        <p:spPr>
          <a:xfrm flipH="false" flipV="false" rot="0">
            <a:off x="-855821" y="769658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alphaModFix amt="67000"/>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4792965" y="-4982246"/>
            <a:ext cx="8083465" cy="8073361"/>
          </a:xfrm>
          <a:custGeom>
            <a:avLst/>
            <a:gdLst/>
            <a:ahLst/>
            <a:cxnLst/>
            <a:rect r="r" b="b" t="t" l="l"/>
            <a:pathLst>
              <a:path h="8073361" w="8083465">
                <a:moveTo>
                  <a:pt x="0" y="0"/>
                </a:moveTo>
                <a:lnTo>
                  <a:pt x="8083465" y="0"/>
                </a:lnTo>
                <a:lnTo>
                  <a:pt x="8083465" y="8073361"/>
                </a:lnTo>
                <a:lnTo>
                  <a:pt x="0" y="8073361"/>
                </a:lnTo>
                <a:lnTo>
                  <a:pt x="0" y="0"/>
                </a:lnTo>
                <a:close/>
              </a:path>
            </a:pathLst>
          </a:custGeom>
          <a:blipFill>
            <a:blip r:embed="rId3"/>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38888" r="0" b="-38888"/>
            </a:stretch>
          </a:blipFill>
        </p:spPr>
      </p:sp>
      <p:sp>
        <p:nvSpPr>
          <p:cNvPr name="Freeform 3" id="3"/>
          <p:cNvSpPr/>
          <p:nvPr/>
        </p:nvSpPr>
        <p:spPr>
          <a:xfrm flipH="false" flipV="false" rot="0">
            <a:off x="12438410" y="-5076387"/>
            <a:ext cx="9641780" cy="9629727"/>
          </a:xfrm>
          <a:custGeom>
            <a:avLst/>
            <a:gdLst/>
            <a:ahLst/>
            <a:cxnLst/>
            <a:rect r="r" b="b" t="t" l="l"/>
            <a:pathLst>
              <a:path h="9629727" w="9641780">
                <a:moveTo>
                  <a:pt x="0" y="0"/>
                </a:moveTo>
                <a:lnTo>
                  <a:pt x="9641780" y="0"/>
                </a:lnTo>
                <a:lnTo>
                  <a:pt x="9641780" y="9629728"/>
                </a:lnTo>
                <a:lnTo>
                  <a:pt x="0" y="9629728"/>
                </a:lnTo>
                <a:lnTo>
                  <a:pt x="0" y="0"/>
                </a:lnTo>
                <a:close/>
              </a:path>
            </a:pathLst>
          </a:custGeom>
          <a:blipFill>
            <a:blip r:embed="rId3"/>
            <a:stretch>
              <a:fillRect l="0" t="0" r="0" b="0"/>
            </a:stretch>
          </a:blipFill>
        </p:spPr>
      </p:sp>
      <p:sp>
        <p:nvSpPr>
          <p:cNvPr name="Freeform 4" id="4"/>
          <p:cNvSpPr/>
          <p:nvPr/>
        </p:nvSpPr>
        <p:spPr>
          <a:xfrm flipH="false" flipV="false" rot="0">
            <a:off x="15789970" y="7909420"/>
            <a:ext cx="1469330" cy="1421243"/>
          </a:xfrm>
          <a:custGeom>
            <a:avLst/>
            <a:gdLst/>
            <a:ahLst/>
            <a:cxnLst/>
            <a:rect r="r" b="b" t="t" l="l"/>
            <a:pathLst>
              <a:path h="1421243" w="1469330">
                <a:moveTo>
                  <a:pt x="0" y="0"/>
                </a:moveTo>
                <a:lnTo>
                  <a:pt x="1469330" y="0"/>
                </a:lnTo>
                <a:lnTo>
                  <a:pt x="1469330" y="1421243"/>
                </a:lnTo>
                <a:lnTo>
                  <a:pt x="0" y="14212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6457520" y="1560523"/>
            <a:ext cx="5372960" cy="898504"/>
          </a:xfrm>
          <a:prstGeom prst="rect">
            <a:avLst/>
          </a:prstGeom>
        </p:spPr>
        <p:txBody>
          <a:bodyPr anchor="t" rtlCol="false" tIns="0" lIns="0" bIns="0" rIns="0">
            <a:spAutoFit/>
          </a:bodyPr>
          <a:lstStyle/>
          <a:p>
            <a:pPr algn="ctr">
              <a:lnSpc>
                <a:spcPts val="7427"/>
              </a:lnSpc>
            </a:pPr>
            <a:r>
              <a:rPr lang="en-US" sz="5343">
                <a:solidFill>
                  <a:srgbClr val="048AFF"/>
                </a:solidFill>
                <a:latin typeface="Now Bold"/>
              </a:rPr>
              <a:t>Goals</a:t>
            </a:r>
          </a:p>
        </p:txBody>
      </p:sp>
      <p:sp>
        <p:nvSpPr>
          <p:cNvPr name="AutoShape 6" id="6"/>
          <p:cNvSpPr/>
          <p:nvPr/>
        </p:nvSpPr>
        <p:spPr>
          <a:xfrm>
            <a:off x="9211339" y="2867678"/>
            <a:ext cx="0" cy="5538134"/>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5782251" y="3247220"/>
            <a:ext cx="1390737" cy="1390737"/>
          </a:xfrm>
          <a:custGeom>
            <a:avLst/>
            <a:gdLst/>
            <a:ahLst/>
            <a:cxnLst/>
            <a:rect r="r" b="b" t="t" l="l"/>
            <a:pathLst>
              <a:path h="1390737" w="1390737">
                <a:moveTo>
                  <a:pt x="0" y="0"/>
                </a:moveTo>
                <a:lnTo>
                  <a:pt x="1390738" y="0"/>
                </a:lnTo>
                <a:lnTo>
                  <a:pt x="1390738" y="1390738"/>
                </a:lnTo>
                <a:lnTo>
                  <a:pt x="0" y="139073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11254311" y="3234155"/>
            <a:ext cx="1403803" cy="1403803"/>
          </a:xfrm>
          <a:custGeom>
            <a:avLst/>
            <a:gdLst/>
            <a:ahLst/>
            <a:cxnLst/>
            <a:rect r="r" b="b" t="t" l="l"/>
            <a:pathLst>
              <a:path h="1403803" w="1403803">
                <a:moveTo>
                  <a:pt x="0" y="0"/>
                </a:moveTo>
                <a:lnTo>
                  <a:pt x="1403803" y="0"/>
                </a:lnTo>
                <a:lnTo>
                  <a:pt x="1403803" y="1403803"/>
                </a:lnTo>
                <a:lnTo>
                  <a:pt x="0" y="140380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9" id="9"/>
          <p:cNvSpPr txBox="true"/>
          <p:nvPr/>
        </p:nvSpPr>
        <p:spPr>
          <a:xfrm rot="0">
            <a:off x="4227594" y="5579595"/>
            <a:ext cx="4544563" cy="1996450"/>
          </a:xfrm>
          <a:prstGeom prst="rect">
            <a:avLst/>
          </a:prstGeom>
        </p:spPr>
        <p:txBody>
          <a:bodyPr anchor="t" rtlCol="false" tIns="0" lIns="0" bIns="0" rIns="0">
            <a:spAutoFit/>
          </a:bodyPr>
          <a:lstStyle/>
          <a:p>
            <a:pPr algn="ctr">
              <a:lnSpc>
                <a:spcPts val="3254"/>
              </a:lnSpc>
            </a:pPr>
            <a:r>
              <a:rPr lang="en-US" sz="2229">
                <a:solidFill>
                  <a:srgbClr val="FFFFFF"/>
                </a:solidFill>
                <a:latin typeface="DM Sans"/>
              </a:rPr>
              <a:t>Develop a system using technology to alert parents when their child is near potential dangers, ensuring constant monitoring for enhanced safety.</a:t>
            </a:r>
          </a:p>
        </p:txBody>
      </p:sp>
      <p:sp>
        <p:nvSpPr>
          <p:cNvPr name="TextBox 10" id="10"/>
          <p:cNvSpPr txBox="true"/>
          <p:nvPr/>
        </p:nvSpPr>
        <p:spPr>
          <a:xfrm rot="0">
            <a:off x="1449090" y="4876083"/>
            <a:ext cx="6735196" cy="573081"/>
          </a:xfrm>
          <a:prstGeom prst="rect">
            <a:avLst/>
          </a:prstGeom>
        </p:spPr>
        <p:txBody>
          <a:bodyPr anchor="t" rtlCol="false" tIns="0" lIns="0" bIns="0" rIns="0">
            <a:spAutoFit/>
          </a:bodyPr>
          <a:lstStyle/>
          <a:p>
            <a:pPr algn="ctr">
              <a:lnSpc>
                <a:spcPts val="4718"/>
              </a:lnSpc>
            </a:pPr>
            <a:r>
              <a:rPr lang="en-US" sz="3394">
                <a:solidFill>
                  <a:srgbClr val="B100E8"/>
                </a:solidFill>
                <a:latin typeface="Now Bold"/>
              </a:rPr>
              <a:t>Reliable Proximity Detection</a:t>
            </a:r>
          </a:p>
        </p:txBody>
      </p:sp>
      <p:sp>
        <p:nvSpPr>
          <p:cNvPr name="Freeform 11" id="11"/>
          <p:cNvSpPr/>
          <p:nvPr/>
        </p:nvSpPr>
        <p:spPr>
          <a:xfrm flipH="false" flipV="false" rot="0">
            <a:off x="-4327715" y="6542790"/>
            <a:ext cx="9641780" cy="9629727"/>
          </a:xfrm>
          <a:custGeom>
            <a:avLst/>
            <a:gdLst/>
            <a:ahLst/>
            <a:cxnLst/>
            <a:rect r="r" b="b" t="t" l="l"/>
            <a:pathLst>
              <a:path h="9629727" w="9641780">
                <a:moveTo>
                  <a:pt x="0" y="0"/>
                </a:moveTo>
                <a:lnTo>
                  <a:pt x="9641780" y="0"/>
                </a:lnTo>
                <a:lnTo>
                  <a:pt x="9641780" y="9629727"/>
                </a:lnTo>
                <a:lnTo>
                  <a:pt x="0" y="9629727"/>
                </a:lnTo>
                <a:lnTo>
                  <a:pt x="0" y="0"/>
                </a:lnTo>
                <a:close/>
              </a:path>
            </a:pathLst>
          </a:custGeom>
          <a:blipFill>
            <a:blip r:embed="rId3"/>
            <a:stretch>
              <a:fillRect l="0" t="0" r="0" b="0"/>
            </a:stretch>
          </a:blipFill>
        </p:spPr>
      </p:sp>
      <p:sp>
        <p:nvSpPr>
          <p:cNvPr name="TextBox 12" id="12"/>
          <p:cNvSpPr txBox="true"/>
          <p:nvPr/>
        </p:nvSpPr>
        <p:spPr>
          <a:xfrm rot="0">
            <a:off x="10387903" y="5579595"/>
            <a:ext cx="4082541" cy="1996450"/>
          </a:xfrm>
          <a:prstGeom prst="rect">
            <a:avLst/>
          </a:prstGeom>
        </p:spPr>
        <p:txBody>
          <a:bodyPr anchor="t" rtlCol="false" tIns="0" lIns="0" bIns="0" rIns="0">
            <a:spAutoFit/>
          </a:bodyPr>
          <a:lstStyle/>
          <a:p>
            <a:pPr algn="ctr">
              <a:lnSpc>
                <a:spcPts val="3254"/>
              </a:lnSpc>
            </a:pPr>
            <a:r>
              <a:rPr lang="en-US" sz="2229">
                <a:solidFill>
                  <a:srgbClr val="FFFFFF"/>
                </a:solidFill>
                <a:latin typeface="DM Sans"/>
              </a:rPr>
              <a:t>Create a user-friendly tool that effortlessly fits into homes, schools, and public spaces, making child safety practical and accessible for all.</a:t>
            </a:r>
          </a:p>
        </p:txBody>
      </p:sp>
      <p:sp>
        <p:nvSpPr>
          <p:cNvPr name="TextBox 13" id="13"/>
          <p:cNvSpPr txBox="true"/>
          <p:nvPr/>
        </p:nvSpPr>
        <p:spPr>
          <a:xfrm rot="0">
            <a:off x="10234743" y="4876083"/>
            <a:ext cx="6494092" cy="573081"/>
          </a:xfrm>
          <a:prstGeom prst="rect">
            <a:avLst/>
          </a:prstGeom>
        </p:spPr>
        <p:txBody>
          <a:bodyPr anchor="t" rtlCol="false" tIns="0" lIns="0" bIns="0" rIns="0">
            <a:spAutoFit/>
          </a:bodyPr>
          <a:lstStyle/>
          <a:p>
            <a:pPr algn="ctr">
              <a:lnSpc>
                <a:spcPts val="4718"/>
              </a:lnSpc>
            </a:pPr>
            <a:r>
              <a:rPr lang="en-US" sz="3394">
                <a:solidFill>
                  <a:srgbClr val="B100E8"/>
                </a:solidFill>
                <a:latin typeface="Now Bold"/>
              </a:rPr>
              <a:t>Easy Integration Everywhere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TextBox 3" id="3"/>
          <p:cNvSpPr txBox="true"/>
          <p:nvPr/>
        </p:nvSpPr>
        <p:spPr>
          <a:xfrm rot="0">
            <a:off x="3335157" y="1721847"/>
            <a:ext cx="12474941" cy="825209"/>
          </a:xfrm>
          <a:prstGeom prst="rect">
            <a:avLst/>
          </a:prstGeom>
        </p:spPr>
        <p:txBody>
          <a:bodyPr anchor="t" rtlCol="false" tIns="0" lIns="0" bIns="0" rIns="0">
            <a:spAutoFit/>
          </a:bodyPr>
          <a:lstStyle/>
          <a:p>
            <a:pPr algn="ctr">
              <a:lnSpc>
                <a:spcPts val="6762"/>
              </a:lnSpc>
            </a:pPr>
            <a:r>
              <a:rPr lang="en-US" sz="4865">
                <a:solidFill>
                  <a:srgbClr val="048AFF"/>
                </a:solidFill>
                <a:latin typeface="Now Bold"/>
              </a:rPr>
              <a:t>Background and Literature Review</a:t>
            </a:r>
          </a:p>
        </p:txBody>
      </p:sp>
      <p:sp>
        <p:nvSpPr>
          <p:cNvPr name="TextBox 4" id="4"/>
          <p:cNvSpPr txBox="true"/>
          <p:nvPr/>
        </p:nvSpPr>
        <p:spPr>
          <a:xfrm rot="0">
            <a:off x="6499088" y="6696119"/>
            <a:ext cx="8431733" cy="715010"/>
          </a:xfrm>
          <a:prstGeom prst="rect">
            <a:avLst/>
          </a:prstGeom>
        </p:spPr>
        <p:txBody>
          <a:bodyPr anchor="t" rtlCol="false" tIns="0" lIns="0" bIns="0" rIns="0">
            <a:spAutoFit/>
          </a:bodyPr>
          <a:lstStyle/>
          <a:p>
            <a:pPr algn="ctr">
              <a:lnSpc>
                <a:spcPts val="2920"/>
              </a:lnSpc>
            </a:pPr>
            <a:r>
              <a:rPr lang="en-US" sz="2000">
                <a:solidFill>
                  <a:srgbClr val="FFFFFF"/>
                </a:solidFill>
                <a:latin typeface="DM Sans"/>
              </a:rPr>
              <a:t>What successes and challenges have been observed in projects related to child safety technologies?</a:t>
            </a:r>
          </a:p>
        </p:txBody>
      </p:sp>
      <p:sp>
        <p:nvSpPr>
          <p:cNvPr name="TextBox 5" id="5"/>
          <p:cNvSpPr txBox="true"/>
          <p:nvPr/>
        </p:nvSpPr>
        <p:spPr>
          <a:xfrm rot="0">
            <a:off x="6871907" y="4256872"/>
            <a:ext cx="7511166" cy="715010"/>
          </a:xfrm>
          <a:prstGeom prst="rect">
            <a:avLst/>
          </a:prstGeom>
        </p:spPr>
        <p:txBody>
          <a:bodyPr anchor="t" rtlCol="false" tIns="0" lIns="0" bIns="0" rIns="0">
            <a:spAutoFit/>
          </a:bodyPr>
          <a:lstStyle/>
          <a:p>
            <a:pPr algn="ctr">
              <a:lnSpc>
                <a:spcPts val="2920"/>
              </a:lnSpc>
            </a:pPr>
            <a:r>
              <a:rPr lang="en-US" sz="2000">
                <a:solidFill>
                  <a:srgbClr val="FFFFFF"/>
                </a:solidFill>
                <a:latin typeface="DM Sans"/>
              </a:rPr>
              <a:t>How can the Kid Proximity Detection Project use technologies like Machine Learning to improve child safety?</a:t>
            </a:r>
          </a:p>
        </p:txBody>
      </p:sp>
      <p:sp>
        <p:nvSpPr>
          <p:cNvPr name="TextBox 6" id="6"/>
          <p:cNvSpPr txBox="true"/>
          <p:nvPr/>
        </p:nvSpPr>
        <p:spPr>
          <a:xfrm rot="0">
            <a:off x="6499088" y="3046562"/>
            <a:ext cx="8256804" cy="715010"/>
          </a:xfrm>
          <a:prstGeom prst="rect">
            <a:avLst/>
          </a:prstGeom>
        </p:spPr>
        <p:txBody>
          <a:bodyPr anchor="t" rtlCol="false" tIns="0" lIns="0" bIns="0" rIns="0">
            <a:spAutoFit/>
          </a:bodyPr>
          <a:lstStyle/>
          <a:p>
            <a:pPr algn="ctr">
              <a:lnSpc>
                <a:spcPts val="2920"/>
              </a:lnSpc>
            </a:pPr>
            <a:r>
              <a:rPr lang="en-US" sz="2000">
                <a:solidFill>
                  <a:srgbClr val="FFFFFF"/>
                </a:solidFill>
                <a:latin typeface="DM Sans"/>
              </a:rPr>
              <a:t>How do current safety measures for children lack real-time monitoring, and why is it a concern?</a:t>
            </a:r>
          </a:p>
        </p:txBody>
      </p:sp>
      <p:sp>
        <p:nvSpPr>
          <p:cNvPr name="TextBox 7" id="7"/>
          <p:cNvSpPr txBox="true"/>
          <p:nvPr/>
        </p:nvSpPr>
        <p:spPr>
          <a:xfrm rot="0">
            <a:off x="6969330" y="5498035"/>
            <a:ext cx="7413743" cy="715010"/>
          </a:xfrm>
          <a:prstGeom prst="rect">
            <a:avLst/>
          </a:prstGeom>
        </p:spPr>
        <p:txBody>
          <a:bodyPr anchor="t" rtlCol="false" tIns="0" lIns="0" bIns="0" rIns="0">
            <a:spAutoFit/>
          </a:bodyPr>
          <a:lstStyle/>
          <a:p>
            <a:pPr algn="ctr">
              <a:lnSpc>
                <a:spcPts val="2920"/>
              </a:lnSpc>
            </a:pPr>
            <a:r>
              <a:rPr lang="en-US" sz="2000">
                <a:solidFill>
                  <a:srgbClr val="FFFFFF"/>
                </a:solidFill>
                <a:latin typeface="DM Sans"/>
              </a:rPr>
              <a:t>Why is it crucial for the Kid Proximity Detection system to be user-friendly and seamlessly integrated into daily routines?</a:t>
            </a:r>
          </a:p>
        </p:txBody>
      </p:sp>
      <p:sp>
        <p:nvSpPr>
          <p:cNvPr name="TextBox 8" id="8"/>
          <p:cNvSpPr txBox="true"/>
          <p:nvPr/>
        </p:nvSpPr>
        <p:spPr>
          <a:xfrm rot="0">
            <a:off x="4119091" y="5526224"/>
            <a:ext cx="1094341" cy="773106"/>
          </a:xfrm>
          <a:prstGeom prst="rect">
            <a:avLst/>
          </a:prstGeom>
        </p:spPr>
        <p:txBody>
          <a:bodyPr anchor="t" rtlCol="false" tIns="0" lIns="0" bIns="0" rIns="0">
            <a:spAutoFit/>
          </a:bodyPr>
          <a:lstStyle/>
          <a:p>
            <a:pPr algn="ctr">
              <a:lnSpc>
                <a:spcPts val="6373"/>
              </a:lnSpc>
            </a:pPr>
            <a:r>
              <a:rPr lang="en-US" sz="4585">
                <a:solidFill>
                  <a:srgbClr val="B100E8"/>
                </a:solidFill>
                <a:latin typeface="Now Bold"/>
              </a:rPr>
              <a:t>3</a:t>
            </a:r>
          </a:p>
        </p:txBody>
      </p:sp>
      <p:sp>
        <p:nvSpPr>
          <p:cNvPr name="Freeform 9" id="9"/>
          <p:cNvSpPr/>
          <p:nvPr/>
        </p:nvSpPr>
        <p:spPr>
          <a:xfrm flipH="false" flipV="false" rot="0">
            <a:off x="-3508173" y="5903638"/>
            <a:ext cx="8403333" cy="8403333"/>
          </a:xfrm>
          <a:custGeom>
            <a:avLst/>
            <a:gdLst/>
            <a:ahLst/>
            <a:cxnLst/>
            <a:rect r="r" b="b" t="t" l="l"/>
            <a:pathLst>
              <a:path h="8403333" w="8403333">
                <a:moveTo>
                  <a:pt x="0" y="0"/>
                </a:moveTo>
                <a:lnTo>
                  <a:pt x="8403333" y="0"/>
                </a:lnTo>
                <a:lnTo>
                  <a:pt x="8403333" y="8403332"/>
                </a:lnTo>
                <a:lnTo>
                  <a:pt x="0" y="84033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4756708" y="-5890224"/>
            <a:ext cx="11445409" cy="11445409"/>
          </a:xfrm>
          <a:custGeom>
            <a:avLst/>
            <a:gdLst/>
            <a:ahLst/>
            <a:cxnLst/>
            <a:rect r="r" b="b" t="t" l="l"/>
            <a:pathLst>
              <a:path h="11445409" w="11445409">
                <a:moveTo>
                  <a:pt x="0" y="0"/>
                </a:moveTo>
                <a:lnTo>
                  <a:pt x="11445409" y="0"/>
                </a:lnTo>
                <a:lnTo>
                  <a:pt x="11445409" y="11445409"/>
                </a:lnTo>
                <a:lnTo>
                  <a:pt x="0" y="1144540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4119091" y="6588844"/>
            <a:ext cx="1094341" cy="773106"/>
          </a:xfrm>
          <a:prstGeom prst="rect">
            <a:avLst/>
          </a:prstGeom>
        </p:spPr>
        <p:txBody>
          <a:bodyPr anchor="t" rtlCol="false" tIns="0" lIns="0" bIns="0" rIns="0">
            <a:spAutoFit/>
          </a:bodyPr>
          <a:lstStyle/>
          <a:p>
            <a:pPr algn="ctr">
              <a:lnSpc>
                <a:spcPts val="6373"/>
              </a:lnSpc>
            </a:pPr>
            <a:r>
              <a:rPr lang="en-US" sz="4585">
                <a:solidFill>
                  <a:srgbClr val="B100E8"/>
                </a:solidFill>
                <a:latin typeface="Now Bold"/>
              </a:rPr>
              <a:t>4</a:t>
            </a:r>
          </a:p>
        </p:txBody>
      </p:sp>
      <p:sp>
        <p:nvSpPr>
          <p:cNvPr name="TextBox 12" id="12"/>
          <p:cNvSpPr txBox="true"/>
          <p:nvPr/>
        </p:nvSpPr>
        <p:spPr>
          <a:xfrm rot="0">
            <a:off x="4119091" y="4276868"/>
            <a:ext cx="1094341" cy="773106"/>
          </a:xfrm>
          <a:prstGeom prst="rect">
            <a:avLst/>
          </a:prstGeom>
        </p:spPr>
        <p:txBody>
          <a:bodyPr anchor="t" rtlCol="false" tIns="0" lIns="0" bIns="0" rIns="0">
            <a:spAutoFit/>
          </a:bodyPr>
          <a:lstStyle/>
          <a:p>
            <a:pPr algn="ctr">
              <a:lnSpc>
                <a:spcPts val="6373"/>
              </a:lnSpc>
            </a:pPr>
            <a:r>
              <a:rPr lang="en-US" sz="4585">
                <a:solidFill>
                  <a:srgbClr val="B100E8"/>
                </a:solidFill>
                <a:latin typeface="Now Bold"/>
              </a:rPr>
              <a:t>2</a:t>
            </a:r>
          </a:p>
        </p:txBody>
      </p:sp>
      <p:sp>
        <p:nvSpPr>
          <p:cNvPr name="TextBox 13" id="13"/>
          <p:cNvSpPr txBox="true"/>
          <p:nvPr/>
        </p:nvSpPr>
        <p:spPr>
          <a:xfrm rot="0">
            <a:off x="4119091" y="3027512"/>
            <a:ext cx="1094341" cy="773106"/>
          </a:xfrm>
          <a:prstGeom prst="rect">
            <a:avLst/>
          </a:prstGeom>
        </p:spPr>
        <p:txBody>
          <a:bodyPr anchor="t" rtlCol="false" tIns="0" lIns="0" bIns="0" rIns="0">
            <a:spAutoFit/>
          </a:bodyPr>
          <a:lstStyle/>
          <a:p>
            <a:pPr algn="ctr">
              <a:lnSpc>
                <a:spcPts val="6373"/>
              </a:lnSpc>
            </a:pPr>
            <a:r>
              <a:rPr lang="en-US" sz="4585">
                <a:solidFill>
                  <a:srgbClr val="B100E8"/>
                </a:solidFill>
                <a:latin typeface="Now Bold"/>
              </a:rPr>
              <a:t>1</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3567097">
            <a:off x="14624984" y="-2635166"/>
            <a:ext cx="5268632" cy="5150088"/>
          </a:xfrm>
          <a:custGeom>
            <a:avLst/>
            <a:gdLst/>
            <a:ahLst/>
            <a:cxnLst/>
            <a:rect r="r" b="b" t="t" l="l"/>
            <a:pathLst>
              <a:path h="5150088" w="5268632">
                <a:moveTo>
                  <a:pt x="0" y="0"/>
                </a:moveTo>
                <a:lnTo>
                  <a:pt x="5268632" y="0"/>
                </a:lnTo>
                <a:lnTo>
                  <a:pt x="5268632" y="5150088"/>
                </a:lnTo>
                <a:lnTo>
                  <a:pt x="0" y="5150088"/>
                </a:lnTo>
                <a:lnTo>
                  <a:pt x="0" y="0"/>
                </a:lnTo>
                <a:close/>
              </a:path>
            </a:pathLst>
          </a:custGeom>
          <a:blipFill>
            <a:blip r:embed="rId3"/>
            <a:stretch>
              <a:fillRect l="0" t="0" r="0" b="0"/>
            </a:stretch>
          </a:blipFill>
        </p:spPr>
      </p:sp>
      <p:grpSp>
        <p:nvGrpSpPr>
          <p:cNvPr name="Group 4" id="4"/>
          <p:cNvGrpSpPr/>
          <p:nvPr/>
        </p:nvGrpSpPr>
        <p:grpSpPr>
          <a:xfrm rot="0">
            <a:off x="2771269" y="3466398"/>
            <a:ext cx="2878546" cy="4863421"/>
            <a:chOff x="0" y="0"/>
            <a:chExt cx="758135" cy="1280901"/>
          </a:xfrm>
        </p:grpSpPr>
        <p:sp>
          <p:nvSpPr>
            <p:cNvPr name="Freeform 5" id="5"/>
            <p:cNvSpPr/>
            <p:nvPr/>
          </p:nvSpPr>
          <p:spPr>
            <a:xfrm flipH="false" flipV="false" rot="0">
              <a:off x="0" y="0"/>
              <a:ext cx="758135" cy="1280901"/>
            </a:xfrm>
            <a:custGeom>
              <a:avLst/>
              <a:gdLst/>
              <a:ahLst/>
              <a:cxnLst/>
              <a:rect r="r" b="b" t="t" l="l"/>
              <a:pathLst>
                <a:path h="1280901" w="758135">
                  <a:moveTo>
                    <a:pt x="43032" y="0"/>
                  </a:moveTo>
                  <a:lnTo>
                    <a:pt x="715103" y="0"/>
                  </a:lnTo>
                  <a:cubicBezTo>
                    <a:pt x="738869" y="0"/>
                    <a:pt x="758135" y="19266"/>
                    <a:pt x="758135" y="43032"/>
                  </a:cubicBezTo>
                  <a:lnTo>
                    <a:pt x="758135" y="1237869"/>
                  </a:lnTo>
                  <a:cubicBezTo>
                    <a:pt x="758135" y="1249281"/>
                    <a:pt x="753602" y="1260227"/>
                    <a:pt x="745532" y="1268297"/>
                  </a:cubicBezTo>
                  <a:cubicBezTo>
                    <a:pt x="737461" y="1276367"/>
                    <a:pt x="726516" y="1280901"/>
                    <a:pt x="715103" y="1280901"/>
                  </a:cubicBezTo>
                  <a:lnTo>
                    <a:pt x="43032" y="1280901"/>
                  </a:lnTo>
                  <a:cubicBezTo>
                    <a:pt x="31619" y="1280901"/>
                    <a:pt x="20674" y="1276367"/>
                    <a:pt x="12604" y="1268297"/>
                  </a:cubicBezTo>
                  <a:cubicBezTo>
                    <a:pt x="4534" y="1260227"/>
                    <a:pt x="0" y="1249281"/>
                    <a:pt x="0" y="1237869"/>
                  </a:cubicBezTo>
                  <a:lnTo>
                    <a:pt x="0" y="43032"/>
                  </a:lnTo>
                  <a:cubicBezTo>
                    <a:pt x="0" y="31619"/>
                    <a:pt x="4534" y="20674"/>
                    <a:pt x="12604" y="12604"/>
                  </a:cubicBezTo>
                  <a:cubicBezTo>
                    <a:pt x="20674" y="4534"/>
                    <a:pt x="31619" y="0"/>
                    <a:pt x="43032" y="0"/>
                  </a:cubicBez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p:spPr>
        </p:sp>
        <p:sp>
          <p:nvSpPr>
            <p:cNvPr name="TextBox 6" id="6"/>
            <p:cNvSpPr txBox="true"/>
            <p:nvPr/>
          </p:nvSpPr>
          <p:spPr>
            <a:xfrm>
              <a:off x="0" y="-9525"/>
              <a:ext cx="758135" cy="1290426"/>
            </a:xfrm>
            <a:prstGeom prst="rect">
              <a:avLst/>
            </a:prstGeom>
          </p:spPr>
          <p:txBody>
            <a:bodyPr anchor="ctr" rtlCol="false" tIns="50800" lIns="50800" bIns="50800" rIns="50800"/>
            <a:lstStyle/>
            <a:p>
              <a:pPr algn="ctr">
                <a:lnSpc>
                  <a:spcPts val="3131"/>
                </a:lnSpc>
              </a:pPr>
            </a:p>
          </p:txBody>
        </p:sp>
      </p:grpSp>
      <p:grpSp>
        <p:nvGrpSpPr>
          <p:cNvPr name="Group 7" id="7"/>
          <p:cNvGrpSpPr/>
          <p:nvPr/>
        </p:nvGrpSpPr>
        <p:grpSpPr>
          <a:xfrm rot="0">
            <a:off x="2892984" y="3622133"/>
            <a:ext cx="2635116" cy="2635116"/>
            <a:chOff x="0" y="0"/>
            <a:chExt cx="6350000" cy="6350000"/>
          </a:xfrm>
        </p:grpSpPr>
        <p:sp>
          <p:nvSpPr>
            <p:cNvPr name="Freeform 8" id="8"/>
            <p:cNvSpPr/>
            <p:nvPr/>
          </p:nvSpPr>
          <p:spPr>
            <a:xfrm flipH="false" flipV="false" rot="0">
              <a:off x="0" y="0"/>
              <a:ext cx="6350000" cy="6351270"/>
            </a:xfrm>
            <a:custGeom>
              <a:avLst/>
              <a:gdLst/>
              <a:ahLst/>
              <a:cxnLst/>
              <a:rect r="r" b="b" t="t" l="l"/>
              <a:pathLst>
                <a:path h="6351270" w="635000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4"/>
              <a:stretch>
                <a:fillRect l="-49522" t="0" r="-49522" b="0"/>
              </a:stretch>
            </a:blipFill>
          </p:spPr>
        </p:sp>
      </p:grpSp>
      <p:grpSp>
        <p:nvGrpSpPr>
          <p:cNvPr name="Group 9" id="9"/>
          <p:cNvGrpSpPr>
            <a:grpSpLocks noChangeAspect="true"/>
          </p:cNvGrpSpPr>
          <p:nvPr/>
        </p:nvGrpSpPr>
        <p:grpSpPr>
          <a:xfrm rot="0">
            <a:off x="-2878546" y="3596887"/>
            <a:ext cx="2878546" cy="2878546"/>
            <a:chOff x="0" y="0"/>
            <a:chExt cx="6350000" cy="6350000"/>
          </a:xfrm>
        </p:grpSpPr>
        <p:sp>
          <p:nvSpPr>
            <p:cNvPr name="Freeform 10" id="10"/>
            <p:cNvSpPr/>
            <p:nvPr/>
          </p:nvSpPr>
          <p:spPr>
            <a:xfrm flipH="false" flipV="false" rot="0">
              <a:off x="88900" y="88900"/>
              <a:ext cx="6172200" cy="6172200"/>
            </a:xfrm>
            <a:custGeom>
              <a:avLst/>
              <a:gdLst/>
              <a:ahLst/>
              <a:cxnLst/>
              <a:rect r="r" b="b" t="t" l="l"/>
              <a:pathLst>
                <a:path h="6172200" w="6172200">
                  <a:moveTo>
                    <a:pt x="6172200" y="5864860"/>
                  </a:moveTo>
                  <a:cubicBezTo>
                    <a:pt x="6172200" y="6033770"/>
                    <a:pt x="6035040" y="6170930"/>
                    <a:pt x="5866130" y="6170930"/>
                  </a:cubicBezTo>
                  <a:lnTo>
                    <a:pt x="307340" y="6170930"/>
                  </a:lnTo>
                  <a:cubicBezTo>
                    <a:pt x="137160" y="6172200"/>
                    <a:pt x="0" y="6035040"/>
                    <a:pt x="0" y="5864860"/>
                  </a:cubicBezTo>
                  <a:lnTo>
                    <a:pt x="0" y="307340"/>
                  </a:lnTo>
                  <a:cubicBezTo>
                    <a:pt x="0" y="137160"/>
                    <a:pt x="137160" y="0"/>
                    <a:pt x="307340" y="0"/>
                  </a:cubicBezTo>
                  <a:lnTo>
                    <a:pt x="5866130" y="0"/>
                  </a:lnTo>
                  <a:cubicBezTo>
                    <a:pt x="6035040" y="0"/>
                    <a:pt x="6172200" y="137160"/>
                    <a:pt x="6172200" y="307340"/>
                  </a:cubicBezTo>
                  <a:lnTo>
                    <a:pt x="6172200" y="5864860"/>
                  </a:lnTo>
                  <a:close/>
                </a:path>
              </a:pathLst>
            </a:custGeom>
            <a:blipFill>
              <a:blip r:embed="rId5"/>
              <a:stretch>
                <a:fillRect l="-25031" t="0" r="-25031" b="0"/>
              </a:stretch>
            </a:blipFill>
          </p:spPr>
        </p:sp>
        <p:sp>
          <p:nvSpPr>
            <p:cNvPr name="Freeform 11" id="11"/>
            <p:cNvSpPr/>
            <p:nvPr/>
          </p:nvSpPr>
          <p:spPr>
            <a:xfrm flipH="false" flipV="false" rot="0">
              <a:off x="0" y="0"/>
              <a:ext cx="6350000" cy="6350000"/>
            </a:xfrm>
            <a:custGeom>
              <a:avLst/>
              <a:gdLst/>
              <a:ahLst/>
              <a:cxnLst/>
              <a:rect r="r" b="b" t="t" l="l"/>
              <a:pathLst>
                <a:path h="6350000" w="6350000">
                  <a:moveTo>
                    <a:pt x="5953760" y="6350000"/>
                  </a:moveTo>
                  <a:lnTo>
                    <a:pt x="396240" y="6350000"/>
                  </a:lnTo>
                  <a:cubicBezTo>
                    <a:pt x="177800" y="6350000"/>
                    <a:pt x="0" y="6172200"/>
                    <a:pt x="0" y="5953760"/>
                  </a:cubicBezTo>
                  <a:lnTo>
                    <a:pt x="0" y="396240"/>
                  </a:lnTo>
                  <a:cubicBezTo>
                    <a:pt x="0" y="177800"/>
                    <a:pt x="177800" y="0"/>
                    <a:pt x="396240" y="0"/>
                  </a:cubicBezTo>
                  <a:lnTo>
                    <a:pt x="5955030" y="0"/>
                  </a:lnTo>
                  <a:cubicBezTo>
                    <a:pt x="6172200" y="0"/>
                    <a:pt x="6350000" y="177800"/>
                    <a:pt x="6350000" y="396240"/>
                  </a:cubicBezTo>
                  <a:lnTo>
                    <a:pt x="6350000" y="5955030"/>
                  </a:lnTo>
                  <a:cubicBezTo>
                    <a:pt x="6350000" y="6172200"/>
                    <a:pt x="6172200" y="6350000"/>
                    <a:pt x="5953760" y="6350000"/>
                  </a:cubicBezTo>
                  <a:close/>
                  <a:moveTo>
                    <a:pt x="396240" y="179070"/>
                  </a:moveTo>
                  <a:cubicBezTo>
                    <a:pt x="276860" y="179070"/>
                    <a:pt x="179070" y="276860"/>
                    <a:pt x="179070" y="396240"/>
                  </a:cubicBezTo>
                  <a:lnTo>
                    <a:pt x="179070" y="5955030"/>
                  </a:lnTo>
                  <a:cubicBezTo>
                    <a:pt x="179070" y="6074410"/>
                    <a:pt x="276860" y="6172200"/>
                    <a:pt x="396240" y="6172200"/>
                  </a:cubicBezTo>
                  <a:lnTo>
                    <a:pt x="5955030" y="6172200"/>
                  </a:lnTo>
                  <a:cubicBezTo>
                    <a:pt x="6074410" y="6172200"/>
                    <a:pt x="6172200" y="6074410"/>
                    <a:pt x="6172200" y="5955030"/>
                  </a:cubicBezTo>
                  <a:lnTo>
                    <a:pt x="6172200" y="396240"/>
                  </a:lnTo>
                  <a:cubicBezTo>
                    <a:pt x="6172200" y="276860"/>
                    <a:pt x="6074410" y="179070"/>
                    <a:pt x="5955030" y="179070"/>
                  </a:cubicBezTo>
                  <a:lnTo>
                    <a:pt x="396240" y="179070"/>
                  </a:ln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p:spPr>
        </p:sp>
      </p:grpSp>
      <p:sp>
        <p:nvSpPr>
          <p:cNvPr name="Freeform 12" id="12"/>
          <p:cNvSpPr/>
          <p:nvPr/>
        </p:nvSpPr>
        <p:spPr>
          <a:xfrm flipH="false" flipV="false" rot="3567097">
            <a:off x="-967133" y="7873757"/>
            <a:ext cx="5268632" cy="5150088"/>
          </a:xfrm>
          <a:custGeom>
            <a:avLst/>
            <a:gdLst/>
            <a:ahLst/>
            <a:cxnLst/>
            <a:rect r="r" b="b" t="t" l="l"/>
            <a:pathLst>
              <a:path h="5150088" w="5268632">
                <a:moveTo>
                  <a:pt x="0" y="0"/>
                </a:moveTo>
                <a:lnTo>
                  <a:pt x="5268632" y="0"/>
                </a:lnTo>
                <a:lnTo>
                  <a:pt x="5268632" y="5150088"/>
                </a:lnTo>
                <a:lnTo>
                  <a:pt x="0" y="5150088"/>
                </a:lnTo>
                <a:lnTo>
                  <a:pt x="0" y="0"/>
                </a:lnTo>
                <a:close/>
              </a:path>
            </a:pathLst>
          </a:custGeom>
          <a:blipFill>
            <a:blip r:embed="rId3"/>
            <a:stretch>
              <a:fillRect l="0" t="0" r="0" b="0"/>
            </a:stretch>
          </a:blipFill>
        </p:spPr>
      </p:sp>
      <p:sp>
        <p:nvSpPr>
          <p:cNvPr name="TextBox 13" id="13"/>
          <p:cNvSpPr txBox="true"/>
          <p:nvPr/>
        </p:nvSpPr>
        <p:spPr>
          <a:xfrm rot="0">
            <a:off x="4406629" y="2042850"/>
            <a:ext cx="9474742" cy="983493"/>
          </a:xfrm>
          <a:prstGeom prst="rect">
            <a:avLst/>
          </a:prstGeom>
        </p:spPr>
        <p:txBody>
          <a:bodyPr anchor="t" rtlCol="false" tIns="0" lIns="0" bIns="0" rIns="0">
            <a:spAutoFit/>
          </a:bodyPr>
          <a:lstStyle/>
          <a:p>
            <a:pPr algn="ctr" marL="0" indent="0" lvl="0">
              <a:lnSpc>
                <a:spcPts val="7981"/>
              </a:lnSpc>
              <a:spcBef>
                <a:spcPct val="0"/>
              </a:spcBef>
            </a:pPr>
            <a:r>
              <a:rPr lang="en-US" sz="5741">
                <a:solidFill>
                  <a:srgbClr val="048AFF"/>
                </a:solidFill>
                <a:latin typeface="Now Bold"/>
              </a:rPr>
              <a:t>Technologies Used</a:t>
            </a:r>
          </a:p>
        </p:txBody>
      </p:sp>
      <p:sp>
        <p:nvSpPr>
          <p:cNvPr name="Freeform 14" id="14"/>
          <p:cNvSpPr/>
          <p:nvPr/>
        </p:nvSpPr>
        <p:spPr>
          <a:xfrm flipH="false" flipV="false" rot="0">
            <a:off x="15789970" y="7837057"/>
            <a:ext cx="1469330" cy="1421243"/>
          </a:xfrm>
          <a:custGeom>
            <a:avLst/>
            <a:gdLst/>
            <a:ahLst/>
            <a:cxnLst/>
            <a:rect r="r" b="b" t="t" l="l"/>
            <a:pathLst>
              <a:path h="1421243" w="1469330">
                <a:moveTo>
                  <a:pt x="0" y="0"/>
                </a:moveTo>
                <a:lnTo>
                  <a:pt x="1469330" y="0"/>
                </a:lnTo>
                <a:lnTo>
                  <a:pt x="1469330" y="1421243"/>
                </a:lnTo>
                <a:lnTo>
                  <a:pt x="0" y="142124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5" id="15"/>
          <p:cNvSpPr txBox="true"/>
          <p:nvPr/>
        </p:nvSpPr>
        <p:spPr>
          <a:xfrm rot="0">
            <a:off x="2998249" y="6468407"/>
            <a:ext cx="2447821" cy="1140014"/>
          </a:xfrm>
          <a:prstGeom prst="rect">
            <a:avLst/>
          </a:prstGeom>
        </p:spPr>
        <p:txBody>
          <a:bodyPr anchor="t" rtlCol="false" tIns="0" lIns="0" bIns="0" rIns="0">
            <a:spAutoFit/>
          </a:bodyPr>
          <a:lstStyle/>
          <a:p>
            <a:pPr algn="ctr">
              <a:lnSpc>
                <a:spcPts val="1824"/>
              </a:lnSpc>
            </a:pPr>
            <a:r>
              <a:rPr lang="en-US" sz="1249">
                <a:solidFill>
                  <a:srgbClr val="FFFFFF"/>
                </a:solidFill>
                <a:latin typeface="DM Sans"/>
              </a:rPr>
              <a:t>Machine Learning:</a:t>
            </a:r>
          </a:p>
          <a:p>
            <a:pPr algn="ctr">
              <a:lnSpc>
                <a:spcPts val="1824"/>
              </a:lnSpc>
            </a:pPr>
            <a:r>
              <a:rPr lang="en-US" sz="1249">
                <a:solidFill>
                  <a:srgbClr val="FFFFFF"/>
                </a:solidFill>
                <a:latin typeface="DM Sans"/>
              </a:rPr>
              <a:t>TensorFlow and Keras are employed for developing, training, and evaluating machine learning models.</a:t>
            </a:r>
          </a:p>
        </p:txBody>
      </p:sp>
      <p:grpSp>
        <p:nvGrpSpPr>
          <p:cNvPr name="Group 16" id="16"/>
          <p:cNvGrpSpPr/>
          <p:nvPr/>
        </p:nvGrpSpPr>
        <p:grpSpPr>
          <a:xfrm rot="0">
            <a:off x="6061944" y="3466398"/>
            <a:ext cx="2878546" cy="4863421"/>
            <a:chOff x="0" y="0"/>
            <a:chExt cx="758135" cy="1280901"/>
          </a:xfrm>
        </p:grpSpPr>
        <p:sp>
          <p:nvSpPr>
            <p:cNvPr name="Freeform 17" id="17"/>
            <p:cNvSpPr/>
            <p:nvPr/>
          </p:nvSpPr>
          <p:spPr>
            <a:xfrm flipH="false" flipV="false" rot="0">
              <a:off x="0" y="0"/>
              <a:ext cx="758135" cy="1280901"/>
            </a:xfrm>
            <a:custGeom>
              <a:avLst/>
              <a:gdLst/>
              <a:ahLst/>
              <a:cxnLst/>
              <a:rect r="r" b="b" t="t" l="l"/>
              <a:pathLst>
                <a:path h="1280901" w="758135">
                  <a:moveTo>
                    <a:pt x="43032" y="0"/>
                  </a:moveTo>
                  <a:lnTo>
                    <a:pt x="715103" y="0"/>
                  </a:lnTo>
                  <a:cubicBezTo>
                    <a:pt x="738869" y="0"/>
                    <a:pt x="758135" y="19266"/>
                    <a:pt x="758135" y="43032"/>
                  </a:cubicBezTo>
                  <a:lnTo>
                    <a:pt x="758135" y="1237869"/>
                  </a:lnTo>
                  <a:cubicBezTo>
                    <a:pt x="758135" y="1249281"/>
                    <a:pt x="753602" y="1260227"/>
                    <a:pt x="745532" y="1268297"/>
                  </a:cubicBezTo>
                  <a:cubicBezTo>
                    <a:pt x="737461" y="1276367"/>
                    <a:pt x="726516" y="1280901"/>
                    <a:pt x="715103" y="1280901"/>
                  </a:cubicBezTo>
                  <a:lnTo>
                    <a:pt x="43032" y="1280901"/>
                  </a:lnTo>
                  <a:cubicBezTo>
                    <a:pt x="31619" y="1280901"/>
                    <a:pt x="20674" y="1276367"/>
                    <a:pt x="12604" y="1268297"/>
                  </a:cubicBezTo>
                  <a:cubicBezTo>
                    <a:pt x="4534" y="1260227"/>
                    <a:pt x="0" y="1249281"/>
                    <a:pt x="0" y="1237869"/>
                  </a:cubicBezTo>
                  <a:lnTo>
                    <a:pt x="0" y="43032"/>
                  </a:lnTo>
                  <a:cubicBezTo>
                    <a:pt x="0" y="31619"/>
                    <a:pt x="4534" y="20674"/>
                    <a:pt x="12604" y="12604"/>
                  </a:cubicBezTo>
                  <a:cubicBezTo>
                    <a:pt x="20674" y="4534"/>
                    <a:pt x="31619" y="0"/>
                    <a:pt x="43032" y="0"/>
                  </a:cubicBez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p:spPr>
        </p:sp>
        <p:sp>
          <p:nvSpPr>
            <p:cNvPr name="TextBox 18" id="18"/>
            <p:cNvSpPr txBox="true"/>
            <p:nvPr/>
          </p:nvSpPr>
          <p:spPr>
            <a:xfrm>
              <a:off x="0" y="-9525"/>
              <a:ext cx="758135" cy="1290426"/>
            </a:xfrm>
            <a:prstGeom prst="rect">
              <a:avLst/>
            </a:prstGeom>
          </p:spPr>
          <p:txBody>
            <a:bodyPr anchor="ctr" rtlCol="false" tIns="50800" lIns="50800" bIns="50800" rIns="50800"/>
            <a:lstStyle/>
            <a:p>
              <a:pPr algn="ctr">
                <a:lnSpc>
                  <a:spcPts val="3131"/>
                </a:lnSpc>
              </a:pPr>
            </a:p>
          </p:txBody>
        </p:sp>
      </p:grpSp>
      <p:grpSp>
        <p:nvGrpSpPr>
          <p:cNvPr name="Group 19" id="19"/>
          <p:cNvGrpSpPr/>
          <p:nvPr/>
        </p:nvGrpSpPr>
        <p:grpSpPr>
          <a:xfrm rot="0">
            <a:off x="6183659" y="3622133"/>
            <a:ext cx="2635116" cy="2635116"/>
            <a:chOff x="0" y="0"/>
            <a:chExt cx="6350000" cy="6350000"/>
          </a:xfrm>
        </p:grpSpPr>
        <p:sp>
          <p:nvSpPr>
            <p:cNvPr name="Freeform 20" id="20"/>
            <p:cNvSpPr/>
            <p:nvPr/>
          </p:nvSpPr>
          <p:spPr>
            <a:xfrm flipH="false" flipV="false" rot="0">
              <a:off x="0" y="0"/>
              <a:ext cx="6350000" cy="6351270"/>
            </a:xfrm>
            <a:custGeom>
              <a:avLst/>
              <a:gdLst/>
              <a:ahLst/>
              <a:cxnLst/>
              <a:rect r="r" b="b" t="t" l="l"/>
              <a:pathLst>
                <a:path h="6351270" w="635000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8"/>
              <a:stretch>
                <a:fillRect l="-25085" t="0" r="-25085" b="0"/>
              </a:stretch>
            </a:blipFill>
          </p:spPr>
        </p:sp>
      </p:grpSp>
      <p:sp>
        <p:nvSpPr>
          <p:cNvPr name="TextBox 21" id="21"/>
          <p:cNvSpPr txBox="true"/>
          <p:nvPr/>
        </p:nvSpPr>
        <p:spPr>
          <a:xfrm rot="0">
            <a:off x="6288924" y="6468407"/>
            <a:ext cx="2447821" cy="1368650"/>
          </a:xfrm>
          <a:prstGeom prst="rect">
            <a:avLst/>
          </a:prstGeom>
        </p:spPr>
        <p:txBody>
          <a:bodyPr anchor="t" rtlCol="false" tIns="0" lIns="0" bIns="0" rIns="0">
            <a:spAutoFit/>
          </a:bodyPr>
          <a:lstStyle/>
          <a:p>
            <a:pPr algn="ctr">
              <a:lnSpc>
                <a:spcPts val="1824"/>
              </a:lnSpc>
            </a:pPr>
            <a:r>
              <a:rPr lang="en-US" sz="1249">
                <a:solidFill>
                  <a:srgbClr val="FFFFFF"/>
                </a:solidFill>
                <a:latin typeface="DM Sans"/>
              </a:rPr>
              <a:t>Computer Vision ToolBox:</a:t>
            </a:r>
          </a:p>
          <a:p>
            <a:pPr algn="ctr">
              <a:lnSpc>
                <a:spcPts val="1824"/>
              </a:lnSpc>
            </a:pPr>
            <a:r>
              <a:rPr lang="en-US" sz="1249">
                <a:solidFill>
                  <a:srgbClr val="FFFFFF"/>
                </a:solidFill>
                <a:latin typeface="DM Sans"/>
              </a:rPr>
              <a:t>OpenCV serves as a comprehensive computer vision library, contributing to image processing tasks such as face detection in the scripts .</a:t>
            </a:r>
          </a:p>
        </p:txBody>
      </p:sp>
      <p:grpSp>
        <p:nvGrpSpPr>
          <p:cNvPr name="Group 22" id="22"/>
          <p:cNvGrpSpPr/>
          <p:nvPr/>
        </p:nvGrpSpPr>
        <p:grpSpPr>
          <a:xfrm rot="0">
            <a:off x="9350065" y="3466398"/>
            <a:ext cx="2878546" cy="4863421"/>
            <a:chOff x="0" y="0"/>
            <a:chExt cx="758135" cy="1280901"/>
          </a:xfrm>
        </p:grpSpPr>
        <p:sp>
          <p:nvSpPr>
            <p:cNvPr name="Freeform 23" id="23"/>
            <p:cNvSpPr/>
            <p:nvPr/>
          </p:nvSpPr>
          <p:spPr>
            <a:xfrm flipH="false" flipV="false" rot="0">
              <a:off x="0" y="0"/>
              <a:ext cx="758135" cy="1280901"/>
            </a:xfrm>
            <a:custGeom>
              <a:avLst/>
              <a:gdLst/>
              <a:ahLst/>
              <a:cxnLst/>
              <a:rect r="r" b="b" t="t" l="l"/>
              <a:pathLst>
                <a:path h="1280901" w="758135">
                  <a:moveTo>
                    <a:pt x="43032" y="0"/>
                  </a:moveTo>
                  <a:lnTo>
                    <a:pt x="715103" y="0"/>
                  </a:lnTo>
                  <a:cubicBezTo>
                    <a:pt x="738869" y="0"/>
                    <a:pt x="758135" y="19266"/>
                    <a:pt x="758135" y="43032"/>
                  </a:cubicBezTo>
                  <a:lnTo>
                    <a:pt x="758135" y="1237869"/>
                  </a:lnTo>
                  <a:cubicBezTo>
                    <a:pt x="758135" y="1249281"/>
                    <a:pt x="753602" y="1260227"/>
                    <a:pt x="745532" y="1268297"/>
                  </a:cubicBezTo>
                  <a:cubicBezTo>
                    <a:pt x="737461" y="1276367"/>
                    <a:pt x="726516" y="1280901"/>
                    <a:pt x="715103" y="1280901"/>
                  </a:cubicBezTo>
                  <a:lnTo>
                    <a:pt x="43032" y="1280901"/>
                  </a:lnTo>
                  <a:cubicBezTo>
                    <a:pt x="31619" y="1280901"/>
                    <a:pt x="20674" y="1276367"/>
                    <a:pt x="12604" y="1268297"/>
                  </a:cubicBezTo>
                  <a:cubicBezTo>
                    <a:pt x="4534" y="1260227"/>
                    <a:pt x="0" y="1249281"/>
                    <a:pt x="0" y="1237869"/>
                  </a:cubicBezTo>
                  <a:lnTo>
                    <a:pt x="0" y="43032"/>
                  </a:lnTo>
                  <a:cubicBezTo>
                    <a:pt x="0" y="31619"/>
                    <a:pt x="4534" y="20674"/>
                    <a:pt x="12604" y="12604"/>
                  </a:cubicBezTo>
                  <a:cubicBezTo>
                    <a:pt x="20674" y="4534"/>
                    <a:pt x="31619" y="0"/>
                    <a:pt x="43032" y="0"/>
                  </a:cubicBez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p:spPr>
        </p:sp>
        <p:sp>
          <p:nvSpPr>
            <p:cNvPr name="TextBox 24" id="24"/>
            <p:cNvSpPr txBox="true"/>
            <p:nvPr/>
          </p:nvSpPr>
          <p:spPr>
            <a:xfrm>
              <a:off x="0" y="-9525"/>
              <a:ext cx="758135" cy="1290426"/>
            </a:xfrm>
            <a:prstGeom prst="rect">
              <a:avLst/>
            </a:prstGeom>
          </p:spPr>
          <p:txBody>
            <a:bodyPr anchor="ctr" rtlCol="false" tIns="50800" lIns="50800" bIns="50800" rIns="50800"/>
            <a:lstStyle/>
            <a:p>
              <a:pPr algn="ctr">
                <a:lnSpc>
                  <a:spcPts val="3131"/>
                </a:lnSpc>
              </a:pPr>
            </a:p>
          </p:txBody>
        </p:sp>
      </p:grpSp>
      <p:grpSp>
        <p:nvGrpSpPr>
          <p:cNvPr name="Group 25" id="25"/>
          <p:cNvGrpSpPr/>
          <p:nvPr/>
        </p:nvGrpSpPr>
        <p:grpSpPr>
          <a:xfrm rot="0">
            <a:off x="9471780" y="3622133"/>
            <a:ext cx="2635116" cy="2635116"/>
            <a:chOff x="0" y="0"/>
            <a:chExt cx="6350000" cy="6350000"/>
          </a:xfrm>
        </p:grpSpPr>
        <p:sp>
          <p:nvSpPr>
            <p:cNvPr name="Freeform 26" id="26"/>
            <p:cNvSpPr/>
            <p:nvPr/>
          </p:nvSpPr>
          <p:spPr>
            <a:xfrm flipH="false" flipV="false" rot="0">
              <a:off x="0" y="0"/>
              <a:ext cx="6350000" cy="6351270"/>
            </a:xfrm>
            <a:custGeom>
              <a:avLst/>
              <a:gdLst/>
              <a:ahLst/>
              <a:cxnLst/>
              <a:rect r="r" b="b" t="t" l="l"/>
              <a:pathLst>
                <a:path h="6351270" w="635000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9"/>
              <a:stretch>
                <a:fillRect l="-45865" t="0" r="-45865" b="0"/>
              </a:stretch>
            </a:blipFill>
          </p:spPr>
        </p:sp>
      </p:grpSp>
      <p:sp>
        <p:nvSpPr>
          <p:cNvPr name="TextBox 27" id="27"/>
          <p:cNvSpPr txBox="true"/>
          <p:nvPr/>
        </p:nvSpPr>
        <p:spPr>
          <a:xfrm rot="0">
            <a:off x="9659074" y="6354107"/>
            <a:ext cx="2447821" cy="1825922"/>
          </a:xfrm>
          <a:prstGeom prst="rect">
            <a:avLst/>
          </a:prstGeom>
        </p:spPr>
        <p:txBody>
          <a:bodyPr anchor="t" rtlCol="false" tIns="0" lIns="0" bIns="0" rIns="0">
            <a:spAutoFit/>
          </a:bodyPr>
          <a:lstStyle/>
          <a:p>
            <a:pPr algn="ctr">
              <a:lnSpc>
                <a:spcPts val="1824"/>
              </a:lnSpc>
            </a:pPr>
            <a:r>
              <a:rPr lang="en-US" sz="1249">
                <a:solidFill>
                  <a:srgbClr val="FFFFFF"/>
                </a:solidFill>
                <a:latin typeface="DM Sans"/>
              </a:rPr>
              <a:t>Neural Network Architecture:</a:t>
            </a:r>
          </a:p>
          <a:p>
            <a:pPr algn="ctr">
              <a:lnSpc>
                <a:spcPts val="1824"/>
              </a:lnSpc>
            </a:pPr>
            <a:r>
              <a:rPr lang="en-US" sz="1249">
                <a:solidFill>
                  <a:srgbClr val="FFFFFF"/>
                </a:solidFill>
                <a:latin typeface="DM Sans"/>
              </a:rPr>
              <a:t>MobileNetV2, a convolutional neural network design optimized for mobile and embedded applications, functions as the underlying architecture in the script train_model.py for extracting features.</a:t>
            </a:r>
          </a:p>
        </p:txBody>
      </p:sp>
      <p:grpSp>
        <p:nvGrpSpPr>
          <p:cNvPr name="Group 28" id="28"/>
          <p:cNvGrpSpPr/>
          <p:nvPr/>
        </p:nvGrpSpPr>
        <p:grpSpPr>
          <a:xfrm rot="0">
            <a:off x="12638186" y="3466398"/>
            <a:ext cx="2878546" cy="4863421"/>
            <a:chOff x="0" y="0"/>
            <a:chExt cx="758135" cy="1280901"/>
          </a:xfrm>
        </p:grpSpPr>
        <p:sp>
          <p:nvSpPr>
            <p:cNvPr name="Freeform 29" id="29"/>
            <p:cNvSpPr/>
            <p:nvPr/>
          </p:nvSpPr>
          <p:spPr>
            <a:xfrm flipH="false" flipV="false" rot="0">
              <a:off x="0" y="0"/>
              <a:ext cx="758135" cy="1280901"/>
            </a:xfrm>
            <a:custGeom>
              <a:avLst/>
              <a:gdLst/>
              <a:ahLst/>
              <a:cxnLst/>
              <a:rect r="r" b="b" t="t" l="l"/>
              <a:pathLst>
                <a:path h="1280901" w="758135">
                  <a:moveTo>
                    <a:pt x="43032" y="0"/>
                  </a:moveTo>
                  <a:lnTo>
                    <a:pt x="715103" y="0"/>
                  </a:lnTo>
                  <a:cubicBezTo>
                    <a:pt x="738869" y="0"/>
                    <a:pt x="758135" y="19266"/>
                    <a:pt x="758135" y="43032"/>
                  </a:cubicBezTo>
                  <a:lnTo>
                    <a:pt x="758135" y="1237869"/>
                  </a:lnTo>
                  <a:cubicBezTo>
                    <a:pt x="758135" y="1249281"/>
                    <a:pt x="753602" y="1260227"/>
                    <a:pt x="745532" y="1268297"/>
                  </a:cubicBezTo>
                  <a:cubicBezTo>
                    <a:pt x="737461" y="1276367"/>
                    <a:pt x="726516" y="1280901"/>
                    <a:pt x="715103" y="1280901"/>
                  </a:cubicBezTo>
                  <a:lnTo>
                    <a:pt x="43032" y="1280901"/>
                  </a:lnTo>
                  <a:cubicBezTo>
                    <a:pt x="31619" y="1280901"/>
                    <a:pt x="20674" y="1276367"/>
                    <a:pt x="12604" y="1268297"/>
                  </a:cubicBezTo>
                  <a:cubicBezTo>
                    <a:pt x="4534" y="1260227"/>
                    <a:pt x="0" y="1249281"/>
                    <a:pt x="0" y="1237869"/>
                  </a:cubicBezTo>
                  <a:lnTo>
                    <a:pt x="0" y="43032"/>
                  </a:lnTo>
                  <a:cubicBezTo>
                    <a:pt x="0" y="31619"/>
                    <a:pt x="4534" y="20674"/>
                    <a:pt x="12604" y="12604"/>
                  </a:cubicBezTo>
                  <a:cubicBezTo>
                    <a:pt x="20674" y="4534"/>
                    <a:pt x="31619" y="0"/>
                    <a:pt x="43032" y="0"/>
                  </a:cubicBez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p:spPr>
        </p:sp>
        <p:sp>
          <p:nvSpPr>
            <p:cNvPr name="TextBox 30" id="30"/>
            <p:cNvSpPr txBox="true"/>
            <p:nvPr/>
          </p:nvSpPr>
          <p:spPr>
            <a:xfrm>
              <a:off x="0" y="-9525"/>
              <a:ext cx="758135" cy="1290426"/>
            </a:xfrm>
            <a:prstGeom prst="rect">
              <a:avLst/>
            </a:prstGeom>
          </p:spPr>
          <p:txBody>
            <a:bodyPr anchor="ctr" rtlCol="false" tIns="50800" lIns="50800" bIns="50800" rIns="50800"/>
            <a:lstStyle/>
            <a:p>
              <a:pPr algn="ctr">
                <a:lnSpc>
                  <a:spcPts val="3131"/>
                </a:lnSpc>
              </a:pPr>
            </a:p>
          </p:txBody>
        </p:sp>
      </p:grpSp>
      <p:grpSp>
        <p:nvGrpSpPr>
          <p:cNvPr name="Group 31" id="31"/>
          <p:cNvGrpSpPr/>
          <p:nvPr/>
        </p:nvGrpSpPr>
        <p:grpSpPr>
          <a:xfrm rot="0">
            <a:off x="12759901" y="3622133"/>
            <a:ext cx="2635116" cy="2635116"/>
            <a:chOff x="0" y="0"/>
            <a:chExt cx="6350000" cy="6350000"/>
          </a:xfrm>
        </p:grpSpPr>
        <p:sp>
          <p:nvSpPr>
            <p:cNvPr name="Freeform 32" id="32"/>
            <p:cNvSpPr/>
            <p:nvPr/>
          </p:nvSpPr>
          <p:spPr>
            <a:xfrm flipH="false" flipV="false" rot="0">
              <a:off x="0" y="0"/>
              <a:ext cx="6350000" cy="6351270"/>
            </a:xfrm>
            <a:custGeom>
              <a:avLst/>
              <a:gdLst/>
              <a:ahLst/>
              <a:cxnLst/>
              <a:rect r="r" b="b" t="t" l="l"/>
              <a:pathLst>
                <a:path h="6351270" w="635000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10"/>
              <a:stretch>
                <a:fillRect l="-21018" t="0" r="-21018" b="0"/>
              </a:stretch>
            </a:blipFill>
          </p:spPr>
        </p:sp>
      </p:grpSp>
      <p:sp>
        <p:nvSpPr>
          <p:cNvPr name="TextBox 33" id="33"/>
          <p:cNvSpPr txBox="true"/>
          <p:nvPr/>
        </p:nvSpPr>
        <p:spPr>
          <a:xfrm rot="0">
            <a:off x="12865166" y="6468407"/>
            <a:ext cx="2447821" cy="1597286"/>
          </a:xfrm>
          <a:prstGeom prst="rect">
            <a:avLst/>
          </a:prstGeom>
        </p:spPr>
        <p:txBody>
          <a:bodyPr anchor="t" rtlCol="false" tIns="0" lIns="0" bIns="0" rIns="0">
            <a:spAutoFit/>
          </a:bodyPr>
          <a:lstStyle/>
          <a:p>
            <a:pPr algn="ctr">
              <a:lnSpc>
                <a:spcPts val="1824"/>
              </a:lnSpc>
            </a:pPr>
            <a:r>
              <a:rPr lang="en-US" sz="1249">
                <a:solidFill>
                  <a:srgbClr val="FFFFFF"/>
                </a:solidFill>
                <a:latin typeface="DM Sans"/>
              </a:rPr>
              <a:t>Haar cascades:</a:t>
            </a:r>
          </a:p>
          <a:p>
            <a:pPr algn="ctr">
              <a:lnSpc>
                <a:spcPts val="1824"/>
              </a:lnSpc>
            </a:pPr>
            <a:r>
              <a:rPr lang="en-US" sz="1249">
                <a:solidFill>
                  <a:srgbClr val="FFFFFF"/>
                </a:solidFill>
                <a:latin typeface="DM Sans"/>
              </a:rPr>
              <a:t>Haar Cascades are utilized for object detection, specifically faces, in both the scripts. Haar cascades act as classifiers identifying objects in images or video frames.</a:t>
            </a:r>
          </a:p>
        </p:txBody>
      </p:sp>
      <p:sp>
        <p:nvSpPr>
          <p:cNvPr name="Freeform 34" id="34"/>
          <p:cNvSpPr/>
          <p:nvPr/>
        </p:nvSpPr>
        <p:spPr>
          <a:xfrm flipH="false" flipV="false" rot="3567097">
            <a:off x="-1385063" y="-3257626"/>
            <a:ext cx="5268632" cy="5150088"/>
          </a:xfrm>
          <a:custGeom>
            <a:avLst/>
            <a:gdLst/>
            <a:ahLst/>
            <a:cxnLst/>
            <a:rect r="r" b="b" t="t" l="l"/>
            <a:pathLst>
              <a:path h="5150088" w="5268632">
                <a:moveTo>
                  <a:pt x="0" y="0"/>
                </a:moveTo>
                <a:lnTo>
                  <a:pt x="5268632" y="0"/>
                </a:lnTo>
                <a:lnTo>
                  <a:pt x="5268632" y="5150088"/>
                </a:lnTo>
                <a:lnTo>
                  <a:pt x="0" y="5150088"/>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38888" r="0" b="-38888"/>
            </a:stretch>
          </a:blipFill>
        </p:spPr>
      </p:sp>
      <p:sp>
        <p:nvSpPr>
          <p:cNvPr name="Freeform 3" id="3"/>
          <p:cNvSpPr/>
          <p:nvPr/>
        </p:nvSpPr>
        <p:spPr>
          <a:xfrm flipH="false" flipV="false" rot="0">
            <a:off x="-8344763" y="4270557"/>
            <a:ext cx="17894953" cy="17894953"/>
          </a:xfrm>
          <a:custGeom>
            <a:avLst/>
            <a:gdLst/>
            <a:ahLst/>
            <a:cxnLst/>
            <a:rect r="r" b="b" t="t" l="l"/>
            <a:pathLst>
              <a:path h="17894953" w="17894953">
                <a:moveTo>
                  <a:pt x="0" y="0"/>
                </a:moveTo>
                <a:lnTo>
                  <a:pt x="17894952" y="0"/>
                </a:lnTo>
                <a:lnTo>
                  <a:pt x="17894952" y="17894953"/>
                </a:lnTo>
                <a:lnTo>
                  <a:pt x="0" y="1789495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849348" y="3323350"/>
            <a:ext cx="14409952" cy="3487900"/>
          </a:xfrm>
          <a:prstGeom prst="rect">
            <a:avLst/>
          </a:prstGeom>
        </p:spPr>
        <p:txBody>
          <a:bodyPr anchor="t" rtlCol="false" tIns="0" lIns="0" bIns="0" rIns="0">
            <a:spAutoFit/>
          </a:bodyPr>
          <a:lstStyle/>
          <a:p>
            <a:pPr algn="ctr" marL="443511" indent="-221755" lvl="1">
              <a:lnSpc>
                <a:spcPts val="4026"/>
              </a:lnSpc>
              <a:buFont typeface="Arial"/>
              <a:buChar char="•"/>
            </a:pPr>
            <a:r>
              <a:rPr lang="en-US" sz="2054">
                <a:solidFill>
                  <a:srgbClr val="FFFFFF"/>
                </a:solidFill>
                <a:latin typeface="DM Sans"/>
              </a:rPr>
              <a:t>Gather a diverse set of images representing children and adults from various sources, ensuring a balanced distribution between classes for unbiased model training.</a:t>
            </a:r>
          </a:p>
          <a:p>
            <a:pPr algn="ctr" marL="443511" indent="-221755" lvl="1">
              <a:lnSpc>
                <a:spcPts val="4026"/>
              </a:lnSpc>
              <a:buFont typeface="Arial"/>
              <a:buChar char="•"/>
            </a:pPr>
            <a:r>
              <a:rPr lang="en-US" sz="2054">
                <a:solidFill>
                  <a:srgbClr val="FFFFFF"/>
                </a:solidFill>
                <a:latin typeface="DM Sans"/>
              </a:rPr>
              <a:t>Manually annotate each collected image with the corresponding class label (child or adult) to create a labeled dataset, forming the foundation for supervised learning.</a:t>
            </a:r>
          </a:p>
          <a:p>
            <a:pPr algn="ctr" marL="443511" indent="-221755" lvl="1">
              <a:lnSpc>
                <a:spcPts val="4026"/>
              </a:lnSpc>
              <a:buFont typeface="Arial"/>
              <a:buChar char="•"/>
            </a:pPr>
            <a:r>
              <a:rPr lang="en-US" sz="2054">
                <a:solidFill>
                  <a:srgbClr val="FFFFFF"/>
                </a:solidFill>
                <a:latin typeface="DM Sans"/>
              </a:rPr>
              <a:t>Prioritize privacy and ethical considerations during data collection, especially when obtaining images from individuals. Comply with privacy laws, obtain necessary consents, and implement security measures to safeguard collected data.</a:t>
            </a:r>
          </a:p>
        </p:txBody>
      </p:sp>
      <p:sp>
        <p:nvSpPr>
          <p:cNvPr name="Freeform 5" id="5"/>
          <p:cNvSpPr/>
          <p:nvPr/>
        </p:nvSpPr>
        <p:spPr>
          <a:xfrm flipH="false" flipV="false" rot="0">
            <a:off x="-824620" y="-1132633"/>
            <a:ext cx="3308580" cy="3304444"/>
          </a:xfrm>
          <a:custGeom>
            <a:avLst/>
            <a:gdLst/>
            <a:ahLst/>
            <a:cxnLst/>
            <a:rect r="r" b="b" t="t" l="l"/>
            <a:pathLst>
              <a:path h="3304444" w="3308580">
                <a:moveTo>
                  <a:pt x="0" y="0"/>
                </a:moveTo>
                <a:lnTo>
                  <a:pt x="3308580" y="0"/>
                </a:lnTo>
                <a:lnTo>
                  <a:pt x="3308580" y="3304444"/>
                </a:lnTo>
                <a:lnTo>
                  <a:pt x="0" y="3304444"/>
                </a:lnTo>
                <a:lnTo>
                  <a:pt x="0" y="0"/>
                </a:lnTo>
                <a:close/>
              </a:path>
            </a:pathLst>
          </a:custGeom>
          <a:blipFill>
            <a:blip r:embed="rId5"/>
            <a:stretch>
              <a:fillRect l="0" t="0" r="0" b="0"/>
            </a:stretch>
          </a:blipFill>
        </p:spPr>
      </p:sp>
      <p:sp>
        <p:nvSpPr>
          <p:cNvPr name="Freeform 6" id="6"/>
          <p:cNvSpPr/>
          <p:nvPr/>
        </p:nvSpPr>
        <p:spPr>
          <a:xfrm flipH="false" flipV="false" rot="0">
            <a:off x="16633710" y="8634778"/>
            <a:ext cx="3308580" cy="3304444"/>
          </a:xfrm>
          <a:custGeom>
            <a:avLst/>
            <a:gdLst/>
            <a:ahLst/>
            <a:cxnLst/>
            <a:rect r="r" b="b" t="t" l="l"/>
            <a:pathLst>
              <a:path h="3304444" w="3308580">
                <a:moveTo>
                  <a:pt x="0" y="0"/>
                </a:moveTo>
                <a:lnTo>
                  <a:pt x="3308580" y="0"/>
                </a:lnTo>
                <a:lnTo>
                  <a:pt x="3308580" y="3304444"/>
                </a:lnTo>
                <a:lnTo>
                  <a:pt x="0" y="3304444"/>
                </a:lnTo>
                <a:lnTo>
                  <a:pt x="0" y="0"/>
                </a:lnTo>
                <a:close/>
              </a:path>
            </a:pathLst>
          </a:custGeom>
          <a:blipFill>
            <a:blip r:embed="rId5"/>
            <a:stretch>
              <a:fillRect l="0" t="0" r="0" b="0"/>
            </a:stretch>
          </a:blipFill>
        </p:spPr>
      </p:sp>
      <p:sp>
        <p:nvSpPr>
          <p:cNvPr name="TextBox 7" id="7"/>
          <p:cNvSpPr txBox="true"/>
          <p:nvPr/>
        </p:nvSpPr>
        <p:spPr>
          <a:xfrm rot="0">
            <a:off x="4758143" y="1534531"/>
            <a:ext cx="9228352" cy="1141212"/>
          </a:xfrm>
          <a:prstGeom prst="rect">
            <a:avLst/>
          </a:prstGeom>
        </p:spPr>
        <p:txBody>
          <a:bodyPr anchor="t" rtlCol="false" tIns="0" lIns="0" bIns="0" rIns="0">
            <a:spAutoFit/>
          </a:bodyPr>
          <a:lstStyle/>
          <a:p>
            <a:pPr algn="ctr">
              <a:lnSpc>
                <a:spcPts val="9217"/>
              </a:lnSpc>
            </a:pPr>
            <a:r>
              <a:rPr lang="en-US" sz="6631">
                <a:solidFill>
                  <a:srgbClr val="B100E8"/>
                </a:solidFill>
                <a:latin typeface="Now Bold"/>
              </a:rPr>
              <a:t>Data Collection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38888" r="0" b="-38888"/>
            </a:stretch>
          </a:blipFill>
        </p:spPr>
      </p:sp>
      <p:grpSp>
        <p:nvGrpSpPr>
          <p:cNvPr name="Group 3" id="3"/>
          <p:cNvGrpSpPr/>
          <p:nvPr/>
        </p:nvGrpSpPr>
        <p:grpSpPr>
          <a:xfrm rot="0">
            <a:off x="0" y="4806684"/>
            <a:ext cx="18288000" cy="6124395"/>
            <a:chOff x="0" y="0"/>
            <a:chExt cx="4816593" cy="1613009"/>
          </a:xfrm>
        </p:grpSpPr>
        <p:sp>
          <p:nvSpPr>
            <p:cNvPr name="Freeform 4" id="4"/>
            <p:cNvSpPr/>
            <p:nvPr/>
          </p:nvSpPr>
          <p:spPr>
            <a:xfrm flipH="false" flipV="false" rot="0">
              <a:off x="0" y="0"/>
              <a:ext cx="4816592" cy="1613009"/>
            </a:xfrm>
            <a:custGeom>
              <a:avLst/>
              <a:gdLst/>
              <a:ahLst/>
              <a:cxnLst/>
              <a:rect r="r" b="b" t="t" l="l"/>
              <a:pathLst>
                <a:path h="1613009" w="4816592">
                  <a:moveTo>
                    <a:pt x="0" y="0"/>
                  </a:moveTo>
                  <a:lnTo>
                    <a:pt x="4816592" y="0"/>
                  </a:lnTo>
                  <a:lnTo>
                    <a:pt x="4816592" y="1613009"/>
                  </a:lnTo>
                  <a:lnTo>
                    <a:pt x="0" y="1613009"/>
                  </a:ln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p:spPr>
        </p:sp>
        <p:sp>
          <p:nvSpPr>
            <p:cNvPr name="TextBox 5" id="5"/>
            <p:cNvSpPr txBox="true"/>
            <p:nvPr/>
          </p:nvSpPr>
          <p:spPr>
            <a:xfrm>
              <a:off x="0" y="-9525"/>
              <a:ext cx="4816593" cy="1622534"/>
            </a:xfrm>
            <a:prstGeom prst="rect">
              <a:avLst/>
            </a:prstGeom>
          </p:spPr>
          <p:txBody>
            <a:bodyPr anchor="ctr" rtlCol="false" tIns="50800" lIns="50800" bIns="50800" rIns="50800"/>
            <a:lstStyle/>
            <a:p>
              <a:pPr algn="ctr">
                <a:lnSpc>
                  <a:spcPts val="3131"/>
                </a:lnSpc>
              </a:pPr>
            </a:p>
          </p:txBody>
        </p:sp>
      </p:grpSp>
      <p:sp>
        <p:nvSpPr>
          <p:cNvPr name="AutoShape 6" id="6"/>
          <p:cNvSpPr/>
          <p:nvPr/>
        </p:nvSpPr>
        <p:spPr>
          <a:xfrm>
            <a:off x="6022373" y="5143500"/>
            <a:ext cx="0" cy="3893203"/>
          </a:xfrm>
          <a:prstGeom prst="line">
            <a:avLst/>
          </a:prstGeom>
          <a:ln cap="rnd" w="76200">
            <a:solidFill>
              <a:srgbClr val="04001E"/>
            </a:solidFill>
            <a:prstDash val="solid"/>
            <a:headEnd type="none" len="sm" w="sm"/>
            <a:tailEnd type="none" len="sm" w="sm"/>
          </a:ln>
        </p:spPr>
      </p:sp>
      <p:sp>
        <p:nvSpPr>
          <p:cNvPr name="TextBox 7" id="7"/>
          <p:cNvSpPr txBox="true"/>
          <p:nvPr/>
        </p:nvSpPr>
        <p:spPr>
          <a:xfrm rot="0">
            <a:off x="3702221" y="1357120"/>
            <a:ext cx="10883558" cy="983493"/>
          </a:xfrm>
          <a:prstGeom prst="rect">
            <a:avLst/>
          </a:prstGeom>
        </p:spPr>
        <p:txBody>
          <a:bodyPr anchor="t" rtlCol="false" tIns="0" lIns="0" bIns="0" rIns="0">
            <a:spAutoFit/>
          </a:bodyPr>
          <a:lstStyle/>
          <a:p>
            <a:pPr algn="ctr" marL="0" indent="0" lvl="0">
              <a:lnSpc>
                <a:spcPts val="7981"/>
              </a:lnSpc>
              <a:spcBef>
                <a:spcPct val="0"/>
              </a:spcBef>
            </a:pPr>
            <a:r>
              <a:rPr lang="en-US" sz="5741">
                <a:solidFill>
                  <a:srgbClr val="048AFF"/>
                </a:solidFill>
                <a:latin typeface="Now Bold"/>
              </a:rPr>
              <a:t>CNN ML Algorithm</a:t>
            </a:r>
          </a:p>
        </p:txBody>
      </p:sp>
      <p:sp>
        <p:nvSpPr>
          <p:cNvPr name="TextBox 8" id="8"/>
          <p:cNvSpPr txBox="true"/>
          <p:nvPr/>
        </p:nvSpPr>
        <p:spPr>
          <a:xfrm rot="0">
            <a:off x="2181695" y="3378075"/>
            <a:ext cx="2277319" cy="343522"/>
          </a:xfrm>
          <a:prstGeom prst="rect">
            <a:avLst/>
          </a:prstGeom>
        </p:spPr>
        <p:txBody>
          <a:bodyPr anchor="t" rtlCol="false" tIns="0" lIns="0" bIns="0" rIns="0">
            <a:spAutoFit/>
          </a:bodyPr>
          <a:lstStyle/>
          <a:p>
            <a:pPr algn="ctr">
              <a:lnSpc>
                <a:spcPts val="2706"/>
              </a:lnSpc>
            </a:pPr>
            <a:r>
              <a:rPr lang="en-US" sz="1946">
                <a:solidFill>
                  <a:srgbClr val="B100E8"/>
                </a:solidFill>
                <a:latin typeface="Now Bold"/>
              </a:rPr>
              <a:t>Types Of ML</a:t>
            </a:r>
          </a:p>
        </p:txBody>
      </p:sp>
      <p:sp>
        <p:nvSpPr>
          <p:cNvPr name="TextBox 9" id="9"/>
          <p:cNvSpPr txBox="true"/>
          <p:nvPr/>
        </p:nvSpPr>
        <p:spPr>
          <a:xfrm rot="0">
            <a:off x="1647526" y="6053361"/>
            <a:ext cx="3345658" cy="3592942"/>
          </a:xfrm>
          <a:prstGeom prst="rect">
            <a:avLst/>
          </a:prstGeom>
        </p:spPr>
        <p:txBody>
          <a:bodyPr anchor="t" rtlCol="false" tIns="0" lIns="0" bIns="0" rIns="0">
            <a:spAutoFit/>
          </a:bodyPr>
          <a:lstStyle/>
          <a:p>
            <a:pPr algn="ctr">
              <a:lnSpc>
                <a:spcPts val="2858"/>
              </a:lnSpc>
            </a:pPr>
            <a:r>
              <a:rPr lang="en-US" sz="1958">
                <a:solidFill>
                  <a:srgbClr val="FFFFFF"/>
                </a:solidFill>
                <a:latin typeface="DM Sans"/>
              </a:rPr>
              <a:t>The</a:t>
            </a:r>
            <a:r>
              <a:rPr lang="en-US" sz="1958">
                <a:solidFill>
                  <a:srgbClr val="FFFFFF"/>
                </a:solidFill>
                <a:latin typeface="DM Sans"/>
              </a:rPr>
              <a:t>re are a Total of 3 Types of Machine Learning Algorithms. They are:</a:t>
            </a:r>
          </a:p>
          <a:p>
            <a:pPr algn="ctr" marL="422767" indent="-211383" lvl="1">
              <a:lnSpc>
                <a:spcPts val="2858"/>
              </a:lnSpc>
              <a:buFont typeface="Arial"/>
              <a:buChar char="•"/>
            </a:pPr>
            <a:r>
              <a:rPr lang="en-US" sz="1958">
                <a:solidFill>
                  <a:srgbClr val="FFFFFF"/>
                </a:solidFill>
                <a:latin typeface="DM Sans"/>
              </a:rPr>
              <a:t>Supervised Learning</a:t>
            </a:r>
          </a:p>
          <a:p>
            <a:pPr algn="ctr" marL="422767" indent="-211383" lvl="1">
              <a:lnSpc>
                <a:spcPts val="2858"/>
              </a:lnSpc>
              <a:buFont typeface="Arial"/>
              <a:buChar char="•"/>
            </a:pPr>
            <a:r>
              <a:rPr lang="en-US" sz="1958">
                <a:solidFill>
                  <a:srgbClr val="FFFFFF"/>
                </a:solidFill>
                <a:latin typeface="DM Sans"/>
              </a:rPr>
              <a:t>Unsupervised Learning</a:t>
            </a:r>
          </a:p>
          <a:p>
            <a:pPr algn="ctr" marL="422767" indent="-211383" lvl="1">
              <a:lnSpc>
                <a:spcPts val="2858"/>
              </a:lnSpc>
              <a:buFont typeface="Arial"/>
              <a:buChar char="•"/>
            </a:pPr>
            <a:r>
              <a:rPr lang="en-US" sz="1958">
                <a:solidFill>
                  <a:srgbClr val="FFFFFF"/>
                </a:solidFill>
                <a:latin typeface="DM Sans"/>
              </a:rPr>
              <a:t>Reinforcement Learning</a:t>
            </a:r>
          </a:p>
          <a:p>
            <a:pPr algn="ctr">
              <a:lnSpc>
                <a:spcPts val="2858"/>
              </a:lnSpc>
            </a:pPr>
            <a:r>
              <a:rPr lang="en-US" sz="1958">
                <a:solidFill>
                  <a:srgbClr val="FFFFFF"/>
                </a:solidFill>
                <a:latin typeface="DM Sans"/>
              </a:rPr>
              <a:t>The Algorithm that's been chosen comes under Supervised Learning.</a:t>
            </a:r>
          </a:p>
          <a:p>
            <a:pPr algn="ctr">
              <a:lnSpc>
                <a:spcPts val="2858"/>
              </a:lnSpc>
            </a:pPr>
          </a:p>
        </p:txBody>
      </p:sp>
      <p:sp>
        <p:nvSpPr>
          <p:cNvPr name="TextBox 10" id="10"/>
          <p:cNvSpPr txBox="true"/>
          <p:nvPr/>
        </p:nvSpPr>
        <p:spPr>
          <a:xfrm rot="0">
            <a:off x="7223167" y="4986561"/>
            <a:ext cx="3345658" cy="5040742"/>
          </a:xfrm>
          <a:prstGeom prst="rect">
            <a:avLst/>
          </a:prstGeom>
        </p:spPr>
        <p:txBody>
          <a:bodyPr anchor="t" rtlCol="false" tIns="0" lIns="0" bIns="0" rIns="0">
            <a:spAutoFit/>
          </a:bodyPr>
          <a:lstStyle/>
          <a:p>
            <a:pPr algn="ctr">
              <a:lnSpc>
                <a:spcPts val="2858"/>
              </a:lnSpc>
            </a:pPr>
            <a:r>
              <a:rPr lang="en-US" sz="1958">
                <a:solidFill>
                  <a:srgbClr val="FFFFFF"/>
                </a:solidFill>
                <a:latin typeface="DM Sans"/>
              </a:rPr>
              <a:t>CNN Algorithm:</a:t>
            </a:r>
          </a:p>
          <a:p>
            <a:pPr algn="ctr">
              <a:lnSpc>
                <a:spcPts val="2858"/>
              </a:lnSpc>
            </a:pPr>
            <a:r>
              <a:rPr lang="en-US" sz="1958">
                <a:solidFill>
                  <a:srgbClr val="FFFFFF"/>
                </a:solidFill>
                <a:latin typeface="DM Sans"/>
              </a:rPr>
              <a:t>The main machine learning algorithm used in this project is called MobileNetV2. MobileNetV2 is a type of convolutional neural network designed for tasks like image classification. In simpler terms, it's a smart system that learns to recognize whether an image contains a child or an adult, helping in Kid Proximity Detection.</a:t>
            </a:r>
          </a:p>
        </p:txBody>
      </p:sp>
      <p:sp>
        <p:nvSpPr>
          <p:cNvPr name="AutoShape 11" id="11"/>
          <p:cNvSpPr/>
          <p:nvPr/>
        </p:nvSpPr>
        <p:spPr>
          <a:xfrm>
            <a:off x="11749925" y="5143500"/>
            <a:ext cx="0" cy="3893203"/>
          </a:xfrm>
          <a:prstGeom prst="line">
            <a:avLst/>
          </a:prstGeom>
          <a:ln cap="rnd" w="76200">
            <a:solidFill>
              <a:srgbClr val="04001E"/>
            </a:solidFill>
            <a:prstDash val="solid"/>
            <a:headEnd type="none" len="sm" w="sm"/>
            <a:tailEnd type="none" len="sm" w="sm"/>
          </a:ln>
        </p:spPr>
      </p:sp>
      <p:sp>
        <p:nvSpPr>
          <p:cNvPr name="TextBox 12" id="12"/>
          <p:cNvSpPr txBox="true"/>
          <p:nvPr/>
        </p:nvSpPr>
        <p:spPr>
          <a:xfrm rot="0">
            <a:off x="12950075" y="5710461"/>
            <a:ext cx="3345658" cy="3592942"/>
          </a:xfrm>
          <a:prstGeom prst="rect">
            <a:avLst/>
          </a:prstGeom>
        </p:spPr>
        <p:txBody>
          <a:bodyPr anchor="t" rtlCol="false" tIns="0" lIns="0" bIns="0" rIns="0">
            <a:spAutoFit/>
          </a:bodyPr>
          <a:lstStyle/>
          <a:p>
            <a:pPr algn="ctr">
              <a:lnSpc>
                <a:spcPts val="2858"/>
              </a:lnSpc>
            </a:pPr>
            <a:r>
              <a:rPr lang="en-US" sz="1958">
                <a:solidFill>
                  <a:srgbClr val="FFFFFF"/>
                </a:solidFill>
                <a:latin typeface="DM Sans"/>
              </a:rPr>
              <a:t>MobileNetV2 was chosen because it's a smart and efficient technology. It works well for recognizing whether an image has a child or an adult, making it ideal for Kid Proximity Detection. Its efficiency and ability to adapt to specific tasks make it a good fit for this project.</a:t>
            </a:r>
          </a:p>
        </p:txBody>
      </p:sp>
      <p:sp>
        <p:nvSpPr>
          <p:cNvPr name="TextBox 13" id="13"/>
          <p:cNvSpPr txBox="true"/>
          <p:nvPr/>
        </p:nvSpPr>
        <p:spPr>
          <a:xfrm rot="0">
            <a:off x="7478439" y="3378075"/>
            <a:ext cx="2277319" cy="343522"/>
          </a:xfrm>
          <a:prstGeom prst="rect">
            <a:avLst/>
          </a:prstGeom>
        </p:spPr>
        <p:txBody>
          <a:bodyPr anchor="t" rtlCol="false" tIns="0" lIns="0" bIns="0" rIns="0">
            <a:spAutoFit/>
          </a:bodyPr>
          <a:lstStyle/>
          <a:p>
            <a:pPr algn="ctr">
              <a:lnSpc>
                <a:spcPts val="2706"/>
              </a:lnSpc>
            </a:pPr>
            <a:r>
              <a:rPr lang="en-US" sz="1946">
                <a:solidFill>
                  <a:srgbClr val="B100E8"/>
                </a:solidFill>
                <a:latin typeface="Now Bold"/>
              </a:rPr>
              <a:t>Algorithm</a:t>
            </a:r>
          </a:p>
        </p:txBody>
      </p:sp>
      <p:sp>
        <p:nvSpPr>
          <p:cNvPr name="TextBox 14" id="14"/>
          <p:cNvSpPr txBox="true"/>
          <p:nvPr/>
        </p:nvSpPr>
        <p:spPr>
          <a:xfrm rot="0">
            <a:off x="12950075" y="3378075"/>
            <a:ext cx="2277319" cy="343522"/>
          </a:xfrm>
          <a:prstGeom prst="rect">
            <a:avLst/>
          </a:prstGeom>
        </p:spPr>
        <p:txBody>
          <a:bodyPr anchor="t" rtlCol="false" tIns="0" lIns="0" bIns="0" rIns="0">
            <a:spAutoFit/>
          </a:bodyPr>
          <a:lstStyle/>
          <a:p>
            <a:pPr algn="ctr">
              <a:lnSpc>
                <a:spcPts val="2706"/>
              </a:lnSpc>
            </a:pPr>
            <a:r>
              <a:rPr lang="en-US" sz="1946">
                <a:solidFill>
                  <a:srgbClr val="B100E8"/>
                </a:solidFill>
                <a:latin typeface="Now Bold"/>
              </a:rPr>
              <a:t>Why This?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38888" r="0" b="-38888"/>
            </a:stretch>
          </a:blipFill>
        </p:spPr>
      </p:sp>
      <p:grpSp>
        <p:nvGrpSpPr>
          <p:cNvPr name="Group 3" id="3"/>
          <p:cNvGrpSpPr/>
          <p:nvPr/>
        </p:nvGrpSpPr>
        <p:grpSpPr>
          <a:xfrm rot="0">
            <a:off x="-1041088" y="0"/>
            <a:ext cx="6782652" cy="10287000"/>
            <a:chOff x="0" y="0"/>
            <a:chExt cx="1786377" cy="2709333"/>
          </a:xfrm>
        </p:grpSpPr>
        <p:sp>
          <p:nvSpPr>
            <p:cNvPr name="Freeform 4" id="4"/>
            <p:cNvSpPr/>
            <p:nvPr/>
          </p:nvSpPr>
          <p:spPr>
            <a:xfrm flipH="false" flipV="false" rot="0">
              <a:off x="0" y="0"/>
              <a:ext cx="1786377" cy="2709333"/>
            </a:xfrm>
            <a:custGeom>
              <a:avLst/>
              <a:gdLst/>
              <a:ahLst/>
              <a:cxnLst/>
              <a:rect r="r" b="b" t="t" l="l"/>
              <a:pathLst>
                <a:path h="2709333" w="1786377">
                  <a:moveTo>
                    <a:pt x="0" y="0"/>
                  </a:moveTo>
                  <a:lnTo>
                    <a:pt x="1786377" y="0"/>
                  </a:lnTo>
                  <a:lnTo>
                    <a:pt x="1786377" y="2709333"/>
                  </a:lnTo>
                  <a:lnTo>
                    <a:pt x="0" y="2709333"/>
                  </a:ln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p:spPr>
        </p:sp>
        <p:sp>
          <p:nvSpPr>
            <p:cNvPr name="TextBox 5" id="5"/>
            <p:cNvSpPr txBox="true"/>
            <p:nvPr/>
          </p:nvSpPr>
          <p:spPr>
            <a:xfrm>
              <a:off x="0" y="-9525"/>
              <a:ext cx="1786377" cy="2718858"/>
            </a:xfrm>
            <a:prstGeom prst="rect">
              <a:avLst/>
            </a:prstGeom>
          </p:spPr>
          <p:txBody>
            <a:bodyPr anchor="ctr" rtlCol="false" tIns="50800" lIns="50800" bIns="50800" rIns="50800"/>
            <a:lstStyle/>
            <a:p>
              <a:pPr algn="ctr">
                <a:lnSpc>
                  <a:spcPts val="3131"/>
                </a:lnSpc>
              </a:pPr>
            </a:p>
          </p:txBody>
        </p:sp>
      </p:grpSp>
      <p:sp>
        <p:nvSpPr>
          <p:cNvPr name="Freeform 6" id="6"/>
          <p:cNvSpPr/>
          <p:nvPr/>
        </p:nvSpPr>
        <p:spPr>
          <a:xfrm flipH="false" flipV="false" rot="-1486492">
            <a:off x="15563637" y="8055643"/>
            <a:ext cx="3391326" cy="3387087"/>
          </a:xfrm>
          <a:custGeom>
            <a:avLst/>
            <a:gdLst/>
            <a:ahLst/>
            <a:cxnLst/>
            <a:rect r="r" b="b" t="t" l="l"/>
            <a:pathLst>
              <a:path h="3387087" w="3391326">
                <a:moveTo>
                  <a:pt x="0" y="0"/>
                </a:moveTo>
                <a:lnTo>
                  <a:pt x="3391326" y="0"/>
                </a:lnTo>
                <a:lnTo>
                  <a:pt x="3391326" y="3387087"/>
                </a:lnTo>
                <a:lnTo>
                  <a:pt x="0" y="3387087"/>
                </a:lnTo>
                <a:lnTo>
                  <a:pt x="0" y="0"/>
                </a:lnTo>
                <a:close/>
              </a:path>
            </a:pathLst>
          </a:custGeom>
          <a:blipFill>
            <a:blip r:embed="rId3"/>
            <a:stretch>
              <a:fillRect l="0" t="0" r="0" b="0"/>
            </a:stretch>
          </a:blipFill>
        </p:spPr>
      </p:sp>
      <p:sp>
        <p:nvSpPr>
          <p:cNvPr name="Freeform 7" id="7"/>
          <p:cNvSpPr/>
          <p:nvPr/>
        </p:nvSpPr>
        <p:spPr>
          <a:xfrm flipH="false" flipV="false" rot="1973881">
            <a:off x="12869941" y="-1899995"/>
            <a:ext cx="3391326" cy="3387087"/>
          </a:xfrm>
          <a:custGeom>
            <a:avLst/>
            <a:gdLst/>
            <a:ahLst/>
            <a:cxnLst/>
            <a:rect r="r" b="b" t="t" l="l"/>
            <a:pathLst>
              <a:path h="3387087" w="3391326">
                <a:moveTo>
                  <a:pt x="0" y="0"/>
                </a:moveTo>
                <a:lnTo>
                  <a:pt x="3391326" y="0"/>
                </a:lnTo>
                <a:lnTo>
                  <a:pt x="3391326" y="3387087"/>
                </a:lnTo>
                <a:lnTo>
                  <a:pt x="0" y="3387087"/>
                </a:lnTo>
                <a:lnTo>
                  <a:pt x="0" y="0"/>
                </a:lnTo>
                <a:close/>
              </a:path>
            </a:pathLst>
          </a:custGeom>
          <a:blipFill>
            <a:blip r:embed="rId3"/>
            <a:stretch>
              <a:fillRect l="0" t="0" r="0" b="0"/>
            </a:stretch>
          </a:blipFill>
        </p:spPr>
      </p:sp>
      <p:sp>
        <p:nvSpPr>
          <p:cNvPr name="TextBox 8" id="8"/>
          <p:cNvSpPr txBox="true"/>
          <p:nvPr/>
        </p:nvSpPr>
        <p:spPr>
          <a:xfrm rot="0">
            <a:off x="6171003" y="1452902"/>
            <a:ext cx="7743220" cy="1127859"/>
          </a:xfrm>
          <a:prstGeom prst="rect">
            <a:avLst/>
          </a:prstGeom>
        </p:spPr>
        <p:txBody>
          <a:bodyPr anchor="t" rtlCol="false" tIns="0" lIns="0" bIns="0" rIns="0">
            <a:spAutoFit/>
          </a:bodyPr>
          <a:lstStyle/>
          <a:p>
            <a:pPr marL="0" indent="0" lvl="0">
              <a:lnSpc>
                <a:spcPts val="9119"/>
              </a:lnSpc>
              <a:spcBef>
                <a:spcPct val="0"/>
              </a:spcBef>
            </a:pPr>
            <a:r>
              <a:rPr lang="en-US" sz="6560">
                <a:solidFill>
                  <a:srgbClr val="048AFF"/>
                </a:solidFill>
                <a:latin typeface="Now Bold"/>
              </a:rPr>
              <a:t>Training Model</a:t>
            </a:r>
          </a:p>
        </p:txBody>
      </p:sp>
      <p:sp>
        <p:nvSpPr>
          <p:cNvPr name="TextBox 9" id="9"/>
          <p:cNvSpPr txBox="true"/>
          <p:nvPr/>
        </p:nvSpPr>
        <p:spPr>
          <a:xfrm rot="0">
            <a:off x="6719414" y="3343784"/>
            <a:ext cx="7194808" cy="1810830"/>
          </a:xfrm>
          <a:prstGeom prst="rect">
            <a:avLst/>
          </a:prstGeom>
        </p:spPr>
        <p:txBody>
          <a:bodyPr anchor="t" rtlCol="false" tIns="0" lIns="0" bIns="0" rIns="0">
            <a:spAutoFit/>
          </a:bodyPr>
          <a:lstStyle/>
          <a:p>
            <a:pPr marL="427155" indent="-213578" lvl="1">
              <a:lnSpc>
                <a:spcPts val="2888"/>
              </a:lnSpc>
              <a:buFont typeface="Arial"/>
              <a:buChar char="•"/>
            </a:pPr>
            <a:r>
              <a:rPr lang="en-US" sz="1978">
                <a:solidFill>
                  <a:srgbClr val="FFFFFF"/>
                </a:solidFill>
                <a:latin typeface="DM Sans"/>
              </a:rPr>
              <a:t>T</a:t>
            </a:r>
            <a:r>
              <a:rPr lang="en-US" sz="1978">
                <a:solidFill>
                  <a:srgbClr val="FFFFFF"/>
                </a:solidFill>
                <a:latin typeface="DM Sans"/>
              </a:rPr>
              <a:t>each the system to recognize children and adults through training.</a:t>
            </a:r>
          </a:p>
          <a:p>
            <a:pPr marL="427155" indent="-213578" lvl="1">
              <a:lnSpc>
                <a:spcPts val="2888"/>
              </a:lnSpc>
              <a:buFont typeface="Arial"/>
              <a:buChar char="•"/>
            </a:pPr>
            <a:r>
              <a:rPr lang="en-US" sz="1978">
                <a:solidFill>
                  <a:srgbClr val="FFFFFF"/>
                </a:solidFill>
                <a:latin typeface="DM Sans"/>
              </a:rPr>
              <a:t>Importance of diverse dataset for accurate predictions in Kid Proximity Detection.</a:t>
            </a:r>
          </a:p>
          <a:p>
            <a:pPr>
              <a:lnSpc>
                <a:spcPts val="2888"/>
              </a:lnSpc>
            </a:pPr>
          </a:p>
        </p:txBody>
      </p:sp>
      <p:sp>
        <p:nvSpPr>
          <p:cNvPr name="TextBox 10" id="10"/>
          <p:cNvSpPr txBox="true"/>
          <p:nvPr/>
        </p:nvSpPr>
        <p:spPr>
          <a:xfrm rot="0">
            <a:off x="6719414" y="2811415"/>
            <a:ext cx="4749732" cy="444509"/>
          </a:xfrm>
          <a:prstGeom prst="rect">
            <a:avLst/>
          </a:prstGeom>
        </p:spPr>
        <p:txBody>
          <a:bodyPr anchor="t" rtlCol="false" tIns="0" lIns="0" bIns="0" rIns="0">
            <a:spAutoFit/>
          </a:bodyPr>
          <a:lstStyle/>
          <a:p>
            <a:pPr>
              <a:lnSpc>
                <a:spcPts val="3629"/>
              </a:lnSpc>
            </a:pPr>
            <a:r>
              <a:rPr lang="en-US" sz="2611">
                <a:solidFill>
                  <a:srgbClr val="B100E8"/>
                </a:solidFill>
                <a:latin typeface="Now Bold"/>
              </a:rPr>
              <a:t>Learning from Data</a:t>
            </a:r>
          </a:p>
        </p:txBody>
      </p:sp>
      <p:grpSp>
        <p:nvGrpSpPr>
          <p:cNvPr name="Group 11" id="11"/>
          <p:cNvGrpSpPr/>
          <p:nvPr/>
        </p:nvGrpSpPr>
        <p:grpSpPr>
          <a:xfrm rot="0">
            <a:off x="4803638" y="2859040"/>
            <a:ext cx="1757360" cy="175736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a:ln w="190500" cap="sq">
              <a:solidFill>
                <a:srgbClr val="04001E"/>
              </a:solidFill>
              <a:prstDash val="solid"/>
              <a:miter/>
            </a:ln>
          </p:spPr>
        </p:sp>
        <p:sp>
          <p:nvSpPr>
            <p:cNvPr name="TextBox 13" id="13"/>
            <p:cNvSpPr txBox="true"/>
            <p:nvPr/>
          </p:nvSpPr>
          <p:spPr>
            <a:xfrm>
              <a:off x="76200" y="66675"/>
              <a:ext cx="660400" cy="669925"/>
            </a:xfrm>
            <a:prstGeom prst="rect">
              <a:avLst/>
            </a:prstGeom>
          </p:spPr>
          <p:txBody>
            <a:bodyPr anchor="ctr" rtlCol="false" tIns="50800" lIns="50800" bIns="50800" rIns="50800"/>
            <a:lstStyle/>
            <a:p>
              <a:pPr algn="ctr">
                <a:lnSpc>
                  <a:spcPts val="3131"/>
                </a:lnSpc>
              </a:pPr>
            </a:p>
          </p:txBody>
        </p:sp>
      </p:grpSp>
      <p:sp>
        <p:nvSpPr>
          <p:cNvPr name="Freeform 14" id="14"/>
          <p:cNvSpPr/>
          <p:nvPr/>
        </p:nvSpPr>
        <p:spPr>
          <a:xfrm flipH="false" flipV="false" rot="0">
            <a:off x="5290603" y="3329683"/>
            <a:ext cx="783430" cy="816073"/>
          </a:xfrm>
          <a:custGeom>
            <a:avLst/>
            <a:gdLst/>
            <a:ahLst/>
            <a:cxnLst/>
            <a:rect r="r" b="b" t="t" l="l"/>
            <a:pathLst>
              <a:path h="816073" w="783430">
                <a:moveTo>
                  <a:pt x="0" y="0"/>
                </a:moveTo>
                <a:lnTo>
                  <a:pt x="783430" y="0"/>
                </a:lnTo>
                <a:lnTo>
                  <a:pt x="783430" y="816073"/>
                </a:lnTo>
                <a:lnTo>
                  <a:pt x="0" y="8160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5" id="15"/>
          <p:cNvGrpSpPr/>
          <p:nvPr/>
        </p:nvGrpSpPr>
        <p:grpSpPr>
          <a:xfrm rot="0">
            <a:off x="4803638" y="5181410"/>
            <a:ext cx="1757360" cy="175736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a:ln w="190500" cap="sq">
              <a:solidFill>
                <a:srgbClr val="04001E"/>
              </a:solidFill>
              <a:prstDash val="solid"/>
              <a:miter/>
            </a:ln>
          </p:spPr>
        </p:sp>
        <p:sp>
          <p:nvSpPr>
            <p:cNvPr name="TextBox 17" id="17"/>
            <p:cNvSpPr txBox="true"/>
            <p:nvPr/>
          </p:nvSpPr>
          <p:spPr>
            <a:xfrm>
              <a:off x="76200" y="66675"/>
              <a:ext cx="660400" cy="669925"/>
            </a:xfrm>
            <a:prstGeom prst="rect">
              <a:avLst/>
            </a:prstGeom>
          </p:spPr>
          <p:txBody>
            <a:bodyPr anchor="ctr" rtlCol="false" tIns="50800" lIns="50800" bIns="50800" rIns="50800"/>
            <a:lstStyle/>
            <a:p>
              <a:pPr algn="ctr">
                <a:lnSpc>
                  <a:spcPts val="3131"/>
                </a:lnSpc>
              </a:pPr>
            </a:p>
          </p:txBody>
        </p:sp>
      </p:grpSp>
      <p:sp>
        <p:nvSpPr>
          <p:cNvPr name="TextBox 18" id="18"/>
          <p:cNvSpPr txBox="true"/>
          <p:nvPr/>
        </p:nvSpPr>
        <p:spPr>
          <a:xfrm rot="0">
            <a:off x="6719414" y="5762754"/>
            <a:ext cx="7194808" cy="1810830"/>
          </a:xfrm>
          <a:prstGeom prst="rect">
            <a:avLst/>
          </a:prstGeom>
        </p:spPr>
        <p:txBody>
          <a:bodyPr anchor="t" rtlCol="false" tIns="0" lIns="0" bIns="0" rIns="0">
            <a:spAutoFit/>
          </a:bodyPr>
          <a:lstStyle/>
          <a:p>
            <a:pPr marL="427155" indent="-213578" lvl="1">
              <a:lnSpc>
                <a:spcPts val="2888"/>
              </a:lnSpc>
              <a:buFont typeface="Arial"/>
              <a:buChar char="•"/>
            </a:pPr>
            <a:r>
              <a:rPr lang="en-US" sz="1978">
                <a:solidFill>
                  <a:srgbClr val="FFFFFF"/>
                </a:solidFill>
                <a:latin typeface="DM Sans"/>
              </a:rPr>
              <a:t>Ap</a:t>
            </a:r>
            <a:r>
              <a:rPr lang="en-US" sz="1978">
                <a:solidFill>
                  <a:srgbClr val="FFFFFF"/>
                </a:solidFill>
                <a:latin typeface="DM Sans"/>
              </a:rPr>
              <a:t>ply data augmentation techniques, such as rotation and flipping.</a:t>
            </a:r>
          </a:p>
          <a:p>
            <a:pPr marL="427155" indent="-213578" lvl="1">
              <a:lnSpc>
                <a:spcPts val="2888"/>
              </a:lnSpc>
              <a:buFont typeface="Arial"/>
              <a:buChar char="•"/>
            </a:pPr>
            <a:r>
              <a:rPr lang="en-US" sz="1978">
                <a:solidFill>
                  <a:srgbClr val="FFFFFF"/>
                </a:solidFill>
                <a:latin typeface="DM Sans"/>
              </a:rPr>
              <a:t>TensorFlow's ImageDataGenerator optimizes the model's understanding.</a:t>
            </a:r>
          </a:p>
          <a:p>
            <a:pPr>
              <a:lnSpc>
                <a:spcPts val="2888"/>
              </a:lnSpc>
            </a:pPr>
          </a:p>
        </p:txBody>
      </p:sp>
      <p:sp>
        <p:nvSpPr>
          <p:cNvPr name="TextBox 19" id="19"/>
          <p:cNvSpPr txBox="true"/>
          <p:nvPr/>
        </p:nvSpPr>
        <p:spPr>
          <a:xfrm rot="0">
            <a:off x="6719414" y="5230385"/>
            <a:ext cx="3597404" cy="444509"/>
          </a:xfrm>
          <a:prstGeom prst="rect">
            <a:avLst/>
          </a:prstGeom>
        </p:spPr>
        <p:txBody>
          <a:bodyPr anchor="t" rtlCol="false" tIns="0" lIns="0" bIns="0" rIns="0">
            <a:spAutoFit/>
          </a:bodyPr>
          <a:lstStyle/>
          <a:p>
            <a:pPr>
              <a:lnSpc>
                <a:spcPts val="3629"/>
              </a:lnSpc>
            </a:pPr>
            <a:r>
              <a:rPr lang="en-US" sz="2611">
                <a:solidFill>
                  <a:srgbClr val="B100E8"/>
                </a:solidFill>
                <a:latin typeface="Now Bold"/>
              </a:rPr>
              <a:t>Enhanced Learning</a:t>
            </a:r>
          </a:p>
        </p:txBody>
      </p:sp>
      <p:sp>
        <p:nvSpPr>
          <p:cNvPr name="Freeform 20" id="20"/>
          <p:cNvSpPr/>
          <p:nvPr/>
        </p:nvSpPr>
        <p:spPr>
          <a:xfrm flipH="false" flipV="false" rot="0">
            <a:off x="5193633" y="5634304"/>
            <a:ext cx="977370" cy="883187"/>
          </a:xfrm>
          <a:custGeom>
            <a:avLst/>
            <a:gdLst/>
            <a:ahLst/>
            <a:cxnLst/>
            <a:rect r="r" b="b" t="t" l="l"/>
            <a:pathLst>
              <a:path h="883187" w="977370">
                <a:moveTo>
                  <a:pt x="0" y="0"/>
                </a:moveTo>
                <a:lnTo>
                  <a:pt x="977370" y="0"/>
                </a:lnTo>
                <a:lnTo>
                  <a:pt x="977370" y="883187"/>
                </a:lnTo>
                <a:lnTo>
                  <a:pt x="0" y="88318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1" id="21"/>
          <p:cNvGrpSpPr/>
          <p:nvPr/>
        </p:nvGrpSpPr>
        <p:grpSpPr>
          <a:xfrm rot="0">
            <a:off x="4803638" y="7500940"/>
            <a:ext cx="1757360" cy="1757360"/>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48AFF">
                    <a:alpha val="100000"/>
                  </a:srgbClr>
                </a:gs>
                <a:gs pos="100000">
                  <a:srgbClr val="B100E8">
                    <a:alpha val="100000"/>
                  </a:srgbClr>
                </a:gs>
              </a:gsLst>
              <a:path path="circle">
                <a:fillToRect l="0" r="100000" t="0" b="100000"/>
              </a:path>
              <a:tileRect r="0" l="-100000" b="0" t="-100000"/>
            </a:gradFill>
            <a:ln w="190500" cap="sq">
              <a:solidFill>
                <a:srgbClr val="04001E"/>
              </a:solidFill>
              <a:prstDash val="solid"/>
              <a:miter/>
            </a:ln>
          </p:spPr>
        </p:sp>
        <p:sp>
          <p:nvSpPr>
            <p:cNvPr name="TextBox 23" id="23"/>
            <p:cNvSpPr txBox="true"/>
            <p:nvPr/>
          </p:nvSpPr>
          <p:spPr>
            <a:xfrm>
              <a:off x="76200" y="66675"/>
              <a:ext cx="660400" cy="669925"/>
            </a:xfrm>
            <a:prstGeom prst="rect">
              <a:avLst/>
            </a:prstGeom>
          </p:spPr>
          <p:txBody>
            <a:bodyPr anchor="ctr" rtlCol="false" tIns="50800" lIns="50800" bIns="50800" rIns="50800"/>
            <a:lstStyle/>
            <a:p>
              <a:pPr algn="ctr">
                <a:lnSpc>
                  <a:spcPts val="3131"/>
                </a:lnSpc>
              </a:pPr>
            </a:p>
          </p:txBody>
        </p:sp>
      </p:grpSp>
      <p:sp>
        <p:nvSpPr>
          <p:cNvPr name="Freeform 24" id="24"/>
          <p:cNvSpPr/>
          <p:nvPr/>
        </p:nvSpPr>
        <p:spPr>
          <a:xfrm flipH="false" flipV="false" rot="0">
            <a:off x="5317726" y="7851920"/>
            <a:ext cx="729185" cy="1055399"/>
          </a:xfrm>
          <a:custGeom>
            <a:avLst/>
            <a:gdLst/>
            <a:ahLst/>
            <a:cxnLst/>
            <a:rect r="r" b="b" t="t" l="l"/>
            <a:pathLst>
              <a:path h="1055399" w="729185">
                <a:moveTo>
                  <a:pt x="0" y="0"/>
                </a:moveTo>
                <a:lnTo>
                  <a:pt x="729184" y="0"/>
                </a:lnTo>
                <a:lnTo>
                  <a:pt x="729184" y="1055400"/>
                </a:lnTo>
                <a:lnTo>
                  <a:pt x="0" y="10554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5" id="25"/>
          <p:cNvSpPr txBox="true"/>
          <p:nvPr/>
        </p:nvSpPr>
        <p:spPr>
          <a:xfrm rot="0">
            <a:off x="6719414" y="8082284"/>
            <a:ext cx="7194808" cy="1445123"/>
          </a:xfrm>
          <a:prstGeom prst="rect">
            <a:avLst/>
          </a:prstGeom>
        </p:spPr>
        <p:txBody>
          <a:bodyPr anchor="t" rtlCol="false" tIns="0" lIns="0" bIns="0" rIns="0">
            <a:spAutoFit/>
          </a:bodyPr>
          <a:lstStyle/>
          <a:p>
            <a:pPr marL="427155" indent="-213578" lvl="1">
              <a:lnSpc>
                <a:spcPts val="2888"/>
              </a:lnSpc>
              <a:buFont typeface="Arial"/>
              <a:buChar char="•"/>
            </a:pPr>
            <a:r>
              <a:rPr lang="en-US" sz="1978">
                <a:solidFill>
                  <a:srgbClr val="FFFFFF"/>
                </a:solidFill>
                <a:latin typeface="DM Sans"/>
              </a:rPr>
              <a:t>Ut</a:t>
            </a:r>
            <a:r>
              <a:rPr lang="en-US" sz="1978">
                <a:solidFill>
                  <a:srgbClr val="FFFFFF"/>
                </a:solidFill>
                <a:latin typeface="DM Sans"/>
              </a:rPr>
              <a:t>ilize MobileNetV2, a lightweight neural network.</a:t>
            </a:r>
          </a:p>
          <a:p>
            <a:pPr marL="427155" indent="-213578" lvl="1">
              <a:lnSpc>
                <a:spcPts val="2888"/>
              </a:lnSpc>
              <a:buFont typeface="Arial"/>
              <a:buChar char="•"/>
            </a:pPr>
            <a:r>
              <a:rPr lang="en-US" sz="1978">
                <a:solidFill>
                  <a:srgbClr val="FFFFFF"/>
                </a:solidFill>
                <a:latin typeface="DM Sans"/>
              </a:rPr>
              <a:t>Fine-tune specific layers for Kid Proximity Detection nuances, optimizing accuracy.</a:t>
            </a:r>
          </a:p>
          <a:p>
            <a:pPr>
              <a:lnSpc>
                <a:spcPts val="2888"/>
              </a:lnSpc>
            </a:pPr>
          </a:p>
        </p:txBody>
      </p:sp>
      <p:sp>
        <p:nvSpPr>
          <p:cNvPr name="TextBox 26" id="26"/>
          <p:cNvSpPr txBox="true"/>
          <p:nvPr/>
        </p:nvSpPr>
        <p:spPr>
          <a:xfrm rot="0">
            <a:off x="6719414" y="7549915"/>
            <a:ext cx="4521132" cy="444509"/>
          </a:xfrm>
          <a:prstGeom prst="rect">
            <a:avLst/>
          </a:prstGeom>
        </p:spPr>
        <p:txBody>
          <a:bodyPr anchor="t" rtlCol="false" tIns="0" lIns="0" bIns="0" rIns="0">
            <a:spAutoFit/>
          </a:bodyPr>
          <a:lstStyle/>
          <a:p>
            <a:pPr>
              <a:lnSpc>
                <a:spcPts val="3629"/>
              </a:lnSpc>
            </a:pPr>
            <a:r>
              <a:rPr lang="en-US" sz="2611">
                <a:solidFill>
                  <a:srgbClr val="B100E8"/>
                </a:solidFill>
                <a:latin typeface="Now Bold"/>
              </a:rPr>
              <a:t>Efficient Model Training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DAF3CZmCd7k</dc:identifier>
  <dcterms:modified xsi:type="dcterms:W3CDTF">2011-08-01T06:04:30Z</dcterms:modified>
  <cp:revision>1</cp:revision>
  <dc:title>Major Project</dc:title>
</cp:coreProperties>
</file>

<file path=docProps/thumbnail.jpeg>
</file>